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59" r:id="rId7"/>
    <p:sldId id="260" r:id="rId8"/>
    <p:sldId id="264" r:id="rId9"/>
    <p:sldId id="263" r:id="rId10"/>
    <p:sldId id="288" r:id="rId11"/>
    <p:sldId id="265" r:id="rId12"/>
    <p:sldId id="266" r:id="rId13"/>
    <p:sldId id="267" r:id="rId14"/>
    <p:sldId id="269" r:id="rId15"/>
    <p:sldId id="292" r:id="rId16"/>
    <p:sldId id="290" r:id="rId17"/>
    <p:sldId id="291" r:id="rId18"/>
    <p:sldId id="268" r:id="rId19"/>
    <p:sldId id="270" r:id="rId20"/>
    <p:sldId id="294" r:id="rId21"/>
    <p:sldId id="295" r:id="rId22"/>
    <p:sldId id="287" r:id="rId23"/>
    <p:sldId id="271" r:id="rId24"/>
    <p:sldId id="272" r:id="rId25"/>
    <p:sldId id="275" r:id="rId26"/>
    <p:sldId id="274" r:id="rId27"/>
    <p:sldId id="273" r:id="rId28"/>
    <p:sldId id="293" r:id="rId29"/>
    <p:sldId id="277" r:id="rId30"/>
    <p:sldId id="278" r:id="rId31"/>
    <p:sldId id="280" r:id="rId32"/>
    <p:sldId id="276" r:id="rId33"/>
    <p:sldId id="279" r:id="rId34"/>
    <p:sldId id="281" r:id="rId35"/>
    <p:sldId id="282" r:id="rId36"/>
    <p:sldId id="296" r:id="rId37"/>
    <p:sldId id="283" r:id="rId38"/>
    <p:sldId id="284" r:id="rId39"/>
    <p:sldId id="285" r:id="rId40"/>
    <p:sldId id="286" r:id="rId41"/>
    <p:sldId id="29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48A307-2F3D-4308-A4D0-AC3A2D11A1E0}"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7D915-21EC-4E0C-90E4-3AA2D75CC0B0}" type="slidenum">
              <a:rPr lang="en-US" smtClean="0"/>
              <a:t>‹#›</a:t>
            </a:fld>
            <a:endParaRPr lang="en-US"/>
          </a:p>
        </p:txBody>
      </p:sp>
    </p:spTree>
    <p:extLst>
      <p:ext uri="{BB962C8B-B14F-4D97-AF65-F5344CB8AC3E}">
        <p14:creationId xmlns:p14="http://schemas.microsoft.com/office/powerpoint/2010/main" val="169609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8A307-2F3D-4308-A4D0-AC3A2D11A1E0}"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7D915-21EC-4E0C-90E4-3AA2D75CC0B0}" type="slidenum">
              <a:rPr lang="en-US" smtClean="0"/>
              <a:t>‹#›</a:t>
            </a:fld>
            <a:endParaRPr lang="en-US"/>
          </a:p>
        </p:txBody>
      </p:sp>
    </p:spTree>
    <p:extLst>
      <p:ext uri="{BB962C8B-B14F-4D97-AF65-F5344CB8AC3E}">
        <p14:creationId xmlns:p14="http://schemas.microsoft.com/office/powerpoint/2010/main" val="149476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8A307-2F3D-4308-A4D0-AC3A2D11A1E0}"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7D915-21EC-4E0C-90E4-3AA2D75CC0B0}" type="slidenum">
              <a:rPr lang="en-US" smtClean="0"/>
              <a:t>‹#›</a:t>
            </a:fld>
            <a:endParaRPr lang="en-US"/>
          </a:p>
        </p:txBody>
      </p:sp>
    </p:spTree>
    <p:extLst>
      <p:ext uri="{BB962C8B-B14F-4D97-AF65-F5344CB8AC3E}">
        <p14:creationId xmlns:p14="http://schemas.microsoft.com/office/powerpoint/2010/main" val="4026185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8A307-2F3D-4308-A4D0-AC3A2D11A1E0}"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7D915-21EC-4E0C-90E4-3AA2D75CC0B0}" type="slidenum">
              <a:rPr lang="en-US" smtClean="0"/>
              <a:t>‹#›</a:t>
            </a:fld>
            <a:endParaRPr lang="en-US"/>
          </a:p>
        </p:txBody>
      </p:sp>
    </p:spTree>
    <p:extLst>
      <p:ext uri="{BB962C8B-B14F-4D97-AF65-F5344CB8AC3E}">
        <p14:creationId xmlns:p14="http://schemas.microsoft.com/office/powerpoint/2010/main" val="147258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48A307-2F3D-4308-A4D0-AC3A2D11A1E0}"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07D915-21EC-4E0C-90E4-3AA2D75CC0B0}" type="slidenum">
              <a:rPr lang="en-US" smtClean="0"/>
              <a:t>‹#›</a:t>
            </a:fld>
            <a:endParaRPr lang="en-US"/>
          </a:p>
        </p:txBody>
      </p:sp>
    </p:spTree>
    <p:extLst>
      <p:ext uri="{BB962C8B-B14F-4D97-AF65-F5344CB8AC3E}">
        <p14:creationId xmlns:p14="http://schemas.microsoft.com/office/powerpoint/2010/main" val="376774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48A307-2F3D-4308-A4D0-AC3A2D11A1E0}" type="datetimeFigureOut">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07D915-21EC-4E0C-90E4-3AA2D75CC0B0}" type="slidenum">
              <a:rPr lang="en-US" smtClean="0"/>
              <a:t>‹#›</a:t>
            </a:fld>
            <a:endParaRPr lang="en-US"/>
          </a:p>
        </p:txBody>
      </p:sp>
    </p:spTree>
    <p:extLst>
      <p:ext uri="{BB962C8B-B14F-4D97-AF65-F5344CB8AC3E}">
        <p14:creationId xmlns:p14="http://schemas.microsoft.com/office/powerpoint/2010/main" val="1681209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48A307-2F3D-4308-A4D0-AC3A2D11A1E0}" type="datetimeFigureOut">
              <a:rPr lang="en-US" smtClean="0"/>
              <a:t>1/28/2017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07D915-21EC-4E0C-90E4-3AA2D75CC0B0}" type="slidenum">
              <a:rPr lang="en-US" smtClean="0"/>
              <a:t>‹#›</a:t>
            </a:fld>
            <a:endParaRPr lang="en-US"/>
          </a:p>
        </p:txBody>
      </p:sp>
    </p:spTree>
    <p:extLst>
      <p:ext uri="{BB962C8B-B14F-4D97-AF65-F5344CB8AC3E}">
        <p14:creationId xmlns:p14="http://schemas.microsoft.com/office/powerpoint/2010/main" val="384814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48A307-2F3D-4308-A4D0-AC3A2D11A1E0}" type="datetimeFigureOut">
              <a:rPr lang="en-US" smtClean="0"/>
              <a:t>1/28/2017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07D915-21EC-4E0C-90E4-3AA2D75CC0B0}" type="slidenum">
              <a:rPr lang="en-US" smtClean="0"/>
              <a:t>‹#›</a:t>
            </a:fld>
            <a:endParaRPr lang="en-US"/>
          </a:p>
        </p:txBody>
      </p:sp>
    </p:spTree>
    <p:extLst>
      <p:ext uri="{BB962C8B-B14F-4D97-AF65-F5344CB8AC3E}">
        <p14:creationId xmlns:p14="http://schemas.microsoft.com/office/powerpoint/2010/main" val="279785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8A307-2F3D-4308-A4D0-AC3A2D11A1E0}" type="datetimeFigureOut">
              <a:rPr lang="en-US" smtClean="0"/>
              <a:t>1/28/2017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07D915-21EC-4E0C-90E4-3AA2D75CC0B0}" type="slidenum">
              <a:rPr lang="en-US" smtClean="0"/>
              <a:t>‹#›</a:t>
            </a:fld>
            <a:endParaRPr lang="en-US"/>
          </a:p>
        </p:txBody>
      </p:sp>
    </p:spTree>
    <p:extLst>
      <p:ext uri="{BB962C8B-B14F-4D97-AF65-F5344CB8AC3E}">
        <p14:creationId xmlns:p14="http://schemas.microsoft.com/office/powerpoint/2010/main" val="296890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48A307-2F3D-4308-A4D0-AC3A2D11A1E0}" type="datetimeFigureOut">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07D915-21EC-4E0C-90E4-3AA2D75CC0B0}" type="slidenum">
              <a:rPr lang="en-US" smtClean="0"/>
              <a:t>‹#›</a:t>
            </a:fld>
            <a:endParaRPr lang="en-US"/>
          </a:p>
        </p:txBody>
      </p:sp>
    </p:spTree>
    <p:extLst>
      <p:ext uri="{BB962C8B-B14F-4D97-AF65-F5344CB8AC3E}">
        <p14:creationId xmlns:p14="http://schemas.microsoft.com/office/powerpoint/2010/main" val="876603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48A307-2F3D-4308-A4D0-AC3A2D11A1E0}" type="datetimeFigureOut">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07D915-21EC-4E0C-90E4-3AA2D75CC0B0}" type="slidenum">
              <a:rPr lang="en-US" smtClean="0"/>
              <a:t>‹#›</a:t>
            </a:fld>
            <a:endParaRPr lang="en-US"/>
          </a:p>
        </p:txBody>
      </p:sp>
    </p:spTree>
    <p:extLst>
      <p:ext uri="{BB962C8B-B14F-4D97-AF65-F5344CB8AC3E}">
        <p14:creationId xmlns:p14="http://schemas.microsoft.com/office/powerpoint/2010/main" val="120978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8A307-2F3D-4308-A4D0-AC3A2D11A1E0}" type="datetimeFigureOut">
              <a:rPr lang="en-US" smtClean="0"/>
              <a:t>1/28/2017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7D915-21EC-4E0C-90E4-3AA2D75CC0B0}" type="slidenum">
              <a:rPr lang="en-US" smtClean="0"/>
              <a:t>‹#›</a:t>
            </a:fld>
            <a:endParaRPr lang="en-US"/>
          </a:p>
        </p:txBody>
      </p:sp>
    </p:spTree>
    <p:extLst>
      <p:ext uri="{BB962C8B-B14F-4D97-AF65-F5344CB8AC3E}">
        <p14:creationId xmlns:p14="http://schemas.microsoft.com/office/powerpoint/2010/main" val="3162237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19.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bwMode="auto">
          <a:xfrm>
            <a:off x="1614616" y="0"/>
            <a:ext cx="9144000" cy="163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a:bodyPr>
          <a:lstStyle/>
          <a:p>
            <a:pPr algn="ctr">
              <a:lnSpc>
                <a:spcPct val="100000"/>
              </a:lnSpc>
            </a:pPr>
            <a:r>
              <a:rPr lang="en-US" sz="3400" b="1" dirty="0">
                <a:latin typeface="Arial" charset="0"/>
              </a:rPr>
              <a:t>Chapter 3</a:t>
            </a:r>
            <a:br>
              <a:rPr lang="en-US" sz="3400" b="1" dirty="0">
                <a:latin typeface="Arial" charset="0"/>
              </a:rPr>
            </a:br>
            <a:r>
              <a:rPr lang="en-US" sz="3400" b="1" dirty="0">
                <a:latin typeface="Arial" charset="0"/>
              </a:rPr>
              <a:t/>
            </a:r>
            <a:br>
              <a:rPr lang="en-US" sz="3400" b="1" dirty="0">
                <a:latin typeface="Arial" charset="0"/>
              </a:rPr>
            </a:br>
            <a:r>
              <a:rPr lang="en-US" sz="3400" b="1" dirty="0">
                <a:latin typeface="Arial" charset="0"/>
              </a:rPr>
              <a:t> </a:t>
            </a:r>
            <a:r>
              <a:rPr lang="en-US" sz="3400" b="1" dirty="0">
                <a:latin typeface="Arial" charset="0"/>
                <a:cs typeface="Arial" charset="0"/>
              </a:rPr>
              <a:t>Compounds—How Elements Combine</a:t>
            </a:r>
          </a:p>
        </p:txBody>
      </p:sp>
      <p:sp>
        <p:nvSpPr>
          <p:cNvPr id="5" name="Rectangle 2"/>
          <p:cNvSpPr>
            <a:spLocks noGrp="1" noChangeArrowheads="1"/>
          </p:cNvSpPr>
          <p:nvPr>
            <p:ph type="subTitle" idx="1"/>
          </p:nvPr>
        </p:nvSpPr>
        <p:spPr>
          <a:xfrm>
            <a:off x="1524000" y="1837038"/>
            <a:ext cx="9144000" cy="4885038"/>
          </a:xfrm>
        </p:spPr>
        <p:txBody>
          <a:bodyPr>
            <a:normAutofit/>
          </a:bodyPr>
          <a:lstStyle/>
          <a:p>
            <a:pPr marL="857250" indent="-857250" algn="l">
              <a:spcBef>
                <a:spcPts val="600"/>
              </a:spcBef>
              <a:spcAft>
                <a:spcPts val="600"/>
              </a:spcAft>
              <a:buFont typeface="Arial" panose="020B0604020202020204" pitchFamily="34" charset="0"/>
              <a:buChar char="•"/>
            </a:pPr>
            <a:r>
              <a:rPr lang="en-US" dirty="0" smtClean="0"/>
              <a:t>Electron </a:t>
            </a:r>
            <a:r>
              <a:rPr lang="en-US" dirty="0"/>
              <a:t>Arrangements </a:t>
            </a:r>
          </a:p>
          <a:p>
            <a:pPr marL="857250" indent="-857250" algn="l">
              <a:spcBef>
                <a:spcPts val="600"/>
              </a:spcBef>
              <a:spcAft>
                <a:spcPts val="600"/>
              </a:spcAft>
              <a:buFont typeface="Arial" panose="020B0604020202020204" pitchFamily="34" charset="0"/>
              <a:buChar char="•"/>
            </a:pPr>
            <a:r>
              <a:rPr lang="en-US" dirty="0" smtClean="0"/>
              <a:t>Octet</a:t>
            </a:r>
          </a:p>
          <a:p>
            <a:pPr marL="857250" indent="-857250" algn="l">
              <a:spcBef>
                <a:spcPts val="600"/>
              </a:spcBef>
              <a:spcAft>
                <a:spcPts val="600"/>
              </a:spcAft>
              <a:buFont typeface="Arial" panose="020B0604020202020204" pitchFamily="34" charset="0"/>
              <a:buChar char="•"/>
            </a:pPr>
            <a:r>
              <a:rPr lang="en-US" dirty="0" smtClean="0"/>
              <a:t>Ionic Compounds</a:t>
            </a:r>
          </a:p>
          <a:p>
            <a:pPr marL="857250" indent="-857250" algn="l">
              <a:spcBef>
                <a:spcPts val="600"/>
              </a:spcBef>
              <a:spcAft>
                <a:spcPts val="600"/>
              </a:spcAft>
              <a:buFont typeface="Arial" panose="020B0604020202020204" pitchFamily="34" charset="0"/>
              <a:buChar char="•"/>
            </a:pPr>
            <a:r>
              <a:rPr lang="en-US" dirty="0"/>
              <a:t>	</a:t>
            </a:r>
            <a:r>
              <a:rPr lang="en-US" dirty="0" smtClean="0"/>
              <a:t>Covalent </a:t>
            </a:r>
            <a:r>
              <a:rPr lang="en-US" dirty="0"/>
              <a:t>Bond 	</a:t>
            </a:r>
            <a:endParaRPr lang="en-US" dirty="0" smtClean="0"/>
          </a:p>
          <a:p>
            <a:pPr marL="857250" indent="-857250" algn="l">
              <a:spcBef>
                <a:spcPts val="600"/>
              </a:spcBef>
              <a:spcAft>
                <a:spcPts val="600"/>
              </a:spcAft>
              <a:buFont typeface="Arial" panose="020B0604020202020204" pitchFamily="34" charset="0"/>
              <a:buChar char="•"/>
            </a:pPr>
            <a:r>
              <a:rPr lang="en-US" dirty="0" smtClean="0"/>
              <a:t>The Mole</a:t>
            </a:r>
          </a:p>
          <a:p>
            <a:pPr marL="857250" indent="-857250" algn="l">
              <a:spcBef>
                <a:spcPts val="600"/>
              </a:spcBef>
              <a:spcAft>
                <a:spcPts val="600"/>
              </a:spcAft>
              <a:buFont typeface="Arial" panose="020B0604020202020204" pitchFamily="34" charset="0"/>
              <a:buChar char="•"/>
            </a:pPr>
            <a:r>
              <a:rPr lang="en-US" dirty="0" smtClean="0"/>
              <a:t>Shape</a:t>
            </a:r>
            <a:endParaRPr lang="en-US" dirty="0"/>
          </a:p>
          <a:p>
            <a:pPr marL="857250" indent="-857250" algn="l">
              <a:spcBef>
                <a:spcPts val="600"/>
              </a:spcBef>
              <a:spcAft>
                <a:spcPts val="600"/>
              </a:spcAft>
              <a:buFont typeface="Arial" panose="020B0604020202020204" pitchFamily="34" charset="0"/>
              <a:buChar char="•"/>
            </a:pPr>
            <a:r>
              <a:rPr lang="en-US" dirty="0" smtClean="0"/>
              <a:t>Electronegativity </a:t>
            </a:r>
            <a:r>
              <a:rPr lang="en-US" dirty="0"/>
              <a:t>and Molecular Polarity</a:t>
            </a:r>
            <a:endParaRPr lang="en-US" dirty="0">
              <a:cs typeface="Times New Roman" pitchFamily="18" charset="0"/>
            </a:endParaRPr>
          </a:p>
          <a:p>
            <a:pPr eaLnBrk="1" hangingPunct="1"/>
            <a:endParaRPr lang="en-US" dirty="0">
              <a:cs typeface="Times New Roman" pitchFamily="18" charset="0"/>
            </a:endParaRPr>
          </a:p>
        </p:txBody>
      </p:sp>
    </p:spTree>
    <p:extLst>
      <p:ext uri="{BB962C8B-B14F-4D97-AF65-F5344CB8AC3E}">
        <p14:creationId xmlns:p14="http://schemas.microsoft.com/office/powerpoint/2010/main" val="3621727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Practice</a:t>
            </a:r>
            <a:endParaRPr lang="en-US" dirty="0"/>
          </a:p>
        </p:txBody>
      </p:sp>
      <p:sp>
        <p:nvSpPr>
          <p:cNvPr id="3" name="Content Placeholder 2"/>
          <p:cNvSpPr>
            <a:spLocks noGrp="1"/>
          </p:cNvSpPr>
          <p:nvPr>
            <p:ph idx="1"/>
          </p:nvPr>
        </p:nvSpPr>
        <p:spPr/>
        <p:txBody>
          <a:bodyPr/>
          <a:lstStyle/>
          <a:p>
            <a:r>
              <a:rPr lang="en-US" dirty="0"/>
              <a:t>How many electrons can occupy a 4d orbital</a:t>
            </a:r>
            <a:r>
              <a:rPr lang="en-US" dirty="0" smtClean="0"/>
              <a:t>?</a:t>
            </a:r>
          </a:p>
          <a:p>
            <a:endParaRPr lang="en-US" dirty="0"/>
          </a:p>
          <a:p>
            <a:endParaRPr lang="en-US" dirty="0" smtClean="0"/>
          </a:p>
          <a:p>
            <a:r>
              <a:rPr lang="en-US" dirty="0"/>
              <a:t>How many electrons can occupy a 5p sublevel?</a:t>
            </a:r>
            <a:endParaRPr lang="en-US" dirty="0"/>
          </a:p>
        </p:txBody>
      </p:sp>
    </p:spTree>
    <p:extLst>
      <p:ext uri="{BB962C8B-B14F-4D97-AF65-F5344CB8AC3E}">
        <p14:creationId xmlns:p14="http://schemas.microsoft.com/office/powerpoint/2010/main" val="2233866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8464"/>
          </a:xfrm>
        </p:spPr>
        <p:txBody>
          <a:bodyPr>
            <a:normAutofit fontScale="90000"/>
          </a:bodyPr>
          <a:lstStyle/>
          <a:p>
            <a:pPr algn="ctr"/>
            <a:r>
              <a:rPr lang="en-US" dirty="0"/>
              <a:t>Practice</a:t>
            </a:r>
          </a:p>
        </p:txBody>
      </p:sp>
      <p:sp>
        <p:nvSpPr>
          <p:cNvPr id="3" name="Content Placeholder 2"/>
          <p:cNvSpPr>
            <a:spLocks noGrp="1"/>
          </p:cNvSpPr>
          <p:nvPr>
            <p:ph idx="1"/>
          </p:nvPr>
        </p:nvSpPr>
        <p:spPr>
          <a:xfrm>
            <a:off x="296092" y="953590"/>
            <a:ext cx="11599816" cy="5682341"/>
          </a:xfrm>
        </p:spPr>
        <p:txBody>
          <a:bodyPr/>
          <a:lstStyle/>
          <a:p>
            <a:r>
              <a:rPr lang="en-US" sz="3200" dirty="0"/>
              <a:t>What is the electron configuration of C?</a:t>
            </a:r>
          </a:p>
          <a:p>
            <a:pPr marL="0" indent="0">
              <a:buNone/>
            </a:pPr>
            <a:endParaRPr lang="en-US" sz="3200" dirty="0"/>
          </a:p>
          <a:p>
            <a:r>
              <a:rPr lang="en-US" sz="3200" dirty="0"/>
              <a:t>What element has an electron configuration of 1s</a:t>
            </a:r>
            <a:r>
              <a:rPr lang="en-US" sz="3200" baseline="30000" dirty="0"/>
              <a:t>2</a:t>
            </a:r>
            <a:r>
              <a:rPr lang="en-US" sz="3200" dirty="0"/>
              <a:t> 2s</a:t>
            </a:r>
            <a:r>
              <a:rPr lang="en-US" sz="3200" baseline="30000" dirty="0"/>
              <a:t>2</a:t>
            </a:r>
            <a:r>
              <a:rPr lang="en-US" sz="3200" dirty="0"/>
              <a:t> 2p</a:t>
            </a:r>
            <a:r>
              <a:rPr lang="en-US" sz="3200" baseline="30000" dirty="0"/>
              <a:t>6</a:t>
            </a:r>
            <a:r>
              <a:rPr lang="en-US" sz="3200" dirty="0"/>
              <a:t> 3s</a:t>
            </a:r>
            <a:r>
              <a:rPr lang="en-US" sz="3200" baseline="30000" dirty="0"/>
              <a:t>1</a:t>
            </a:r>
            <a:r>
              <a:rPr lang="en-US" sz="3200" dirty="0"/>
              <a:t>?</a:t>
            </a:r>
          </a:p>
          <a:p>
            <a:pPr marL="0" indent="0">
              <a:buNone/>
            </a:pPr>
            <a:endParaRPr lang="en-US" sz="3200" dirty="0"/>
          </a:p>
          <a:p>
            <a:r>
              <a:rPr lang="en-US" sz="3200" dirty="0"/>
              <a:t>What is the electron configuration of vanadium, V?</a:t>
            </a:r>
          </a:p>
          <a:p>
            <a:endParaRPr lang="en-US" dirty="0"/>
          </a:p>
          <a:p>
            <a:r>
              <a:rPr lang="en-US" sz="3200" dirty="0"/>
              <a:t>If a p sublevel has 4 electrons, which orbitals will they occupy?  Draw the sublevel using arrows to represent electrons and show spin based on the direction of the arrow in the orbital diagram.</a:t>
            </a:r>
          </a:p>
          <a:p>
            <a:endParaRPr lang="en-US" dirty="0"/>
          </a:p>
        </p:txBody>
      </p:sp>
    </p:spTree>
    <p:extLst>
      <p:ext uri="{BB962C8B-B14F-4D97-AF65-F5344CB8AC3E}">
        <p14:creationId xmlns:p14="http://schemas.microsoft.com/office/powerpoint/2010/main" val="2123833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176666"/>
            <a:ext cx="10515600" cy="972865"/>
          </a:xfrm>
        </p:spPr>
        <p:txBody>
          <a:bodyPr/>
          <a:lstStyle/>
          <a:p>
            <a:pPr algn="ctr"/>
            <a:r>
              <a:rPr lang="en-US" dirty="0"/>
              <a:t>Shorthand Electron </a:t>
            </a:r>
            <a:r>
              <a:rPr lang="en-US" dirty="0" err="1"/>
              <a:t>Configuratrion</a:t>
            </a:r>
            <a:endParaRPr lang="en-US" dirty="0"/>
          </a:p>
        </p:txBody>
      </p:sp>
      <p:sp>
        <p:nvSpPr>
          <p:cNvPr id="3" name="Content Placeholder 2"/>
          <p:cNvSpPr>
            <a:spLocks noGrp="1"/>
          </p:cNvSpPr>
          <p:nvPr>
            <p:ph idx="1"/>
          </p:nvPr>
        </p:nvSpPr>
        <p:spPr>
          <a:xfrm>
            <a:off x="850900" y="1005839"/>
            <a:ext cx="10515600" cy="5199017"/>
          </a:xfrm>
        </p:spPr>
        <p:txBody>
          <a:bodyPr/>
          <a:lstStyle/>
          <a:p>
            <a:r>
              <a:rPr lang="en-US" altLang="en-US" dirty="0">
                <a:hlinkClick r:id="" action="ppaction://noaction">
                  <a:snd r:embed="rId2" name="valence_electrons.wav"/>
                </a:hlinkClick>
              </a:rPr>
              <a:t>Valence electrons</a:t>
            </a:r>
            <a:r>
              <a:rPr lang="en-US" altLang="en-US" i="1" dirty="0"/>
              <a:t> </a:t>
            </a:r>
            <a:r>
              <a:rPr lang="en-US" altLang="en-US" dirty="0"/>
              <a:t>are defined as electrons in the atom’s outermost orbitals—those associated with the atom’s highest principal energy level.</a:t>
            </a:r>
          </a:p>
          <a:p>
            <a:r>
              <a:rPr lang="en-US" altLang="en-US" dirty="0"/>
              <a:t>Noble gas or core notation uses noble gas symbols in brackets to shorten inner electron configurations of other elements.</a:t>
            </a:r>
          </a:p>
          <a:p>
            <a:endParaRPr lang="en-US" dirty="0"/>
          </a:p>
        </p:txBody>
      </p:sp>
      <p:pic>
        <p:nvPicPr>
          <p:cNvPr id="4" name="Picture 6" descr="TABLE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860" y="3116262"/>
            <a:ext cx="4851400"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35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Practice</a:t>
            </a:r>
          </a:p>
        </p:txBody>
      </p:sp>
      <p:sp>
        <p:nvSpPr>
          <p:cNvPr id="3" name="Content Placeholder 2"/>
          <p:cNvSpPr>
            <a:spLocks noGrp="1"/>
          </p:cNvSpPr>
          <p:nvPr>
            <p:ph idx="1"/>
          </p:nvPr>
        </p:nvSpPr>
        <p:spPr/>
        <p:txBody>
          <a:bodyPr/>
          <a:lstStyle/>
          <a:p>
            <a:r>
              <a:rPr lang="en-US" sz="3600" dirty="0"/>
              <a:t>Write the shorthand electron configuration for an atom of antimony (Sb).</a:t>
            </a:r>
          </a:p>
          <a:p>
            <a:endParaRPr lang="en-US" sz="3600" dirty="0"/>
          </a:p>
          <a:p>
            <a:r>
              <a:rPr lang="en-US" sz="3600" dirty="0"/>
              <a:t>Write the shorthand electron configuration for an atom of zirconium(</a:t>
            </a:r>
            <a:r>
              <a:rPr lang="en-US" sz="3600" dirty="0" err="1"/>
              <a:t>Zr</a:t>
            </a:r>
            <a:r>
              <a:rPr lang="en-US" sz="3600" dirty="0"/>
              <a:t>).</a:t>
            </a:r>
          </a:p>
          <a:p>
            <a:endParaRPr lang="en-US" dirty="0"/>
          </a:p>
        </p:txBody>
      </p:sp>
    </p:spTree>
    <p:extLst>
      <p:ext uri="{BB962C8B-B14F-4D97-AF65-F5344CB8AC3E}">
        <p14:creationId xmlns:p14="http://schemas.microsoft.com/office/powerpoint/2010/main" val="18704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6"/>
            <a:ext cx="10515600" cy="810532"/>
          </a:xfrm>
        </p:spPr>
        <p:txBody>
          <a:bodyPr/>
          <a:lstStyle/>
          <a:p>
            <a:pPr algn="ctr"/>
            <a:r>
              <a:rPr lang="en-US" u="sng" dirty="0"/>
              <a:t>Ions</a:t>
            </a:r>
            <a:endParaRPr lang="en-US" dirty="0"/>
          </a:p>
        </p:txBody>
      </p:sp>
      <p:sp>
        <p:nvSpPr>
          <p:cNvPr id="3" name="Content Placeholder 2"/>
          <p:cNvSpPr>
            <a:spLocks noGrp="1"/>
          </p:cNvSpPr>
          <p:nvPr>
            <p:ph idx="1"/>
          </p:nvPr>
        </p:nvSpPr>
        <p:spPr>
          <a:xfrm>
            <a:off x="838199" y="1175658"/>
            <a:ext cx="11088189" cy="5577839"/>
          </a:xfrm>
        </p:spPr>
        <p:txBody>
          <a:bodyPr>
            <a:normAutofit/>
          </a:bodyPr>
          <a:lstStyle/>
          <a:p>
            <a:r>
              <a:rPr lang="en-US" altLang="en-US" sz="3200" dirty="0"/>
              <a:t>atoms or groups of atoms that have gained or lost electrons.</a:t>
            </a:r>
          </a:p>
          <a:p>
            <a:pPr marL="0" indent="0">
              <a:buNone/>
            </a:pPr>
            <a:r>
              <a:rPr lang="en-US" altLang="en-US" sz="3200" dirty="0"/>
              <a:t>                    cation  --  positive ion</a:t>
            </a:r>
          </a:p>
          <a:p>
            <a:pPr marL="0" indent="0">
              <a:buNone/>
            </a:pPr>
            <a:r>
              <a:rPr lang="en-US" altLang="en-US" sz="3200" dirty="0"/>
              <a:t>                    anion  --  negative ion</a:t>
            </a:r>
            <a:endParaRPr lang="en-US" sz="3200" dirty="0"/>
          </a:p>
          <a:p>
            <a:r>
              <a:rPr lang="en-US" sz="3200" dirty="0"/>
              <a:t>Isoelectronic species have the same electron configuration.</a:t>
            </a:r>
          </a:p>
          <a:p>
            <a:r>
              <a:rPr lang="en-US" sz="3200" dirty="0"/>
              <a:t>Atoms tend to gain or lose electrons to become isoelectronic with noble gases</a:t>
            </a:r>
          </a:p>
          <a:p>
            <a:endParaRPr lang="en-US" sz="1800" dirty="0"/>
          </a:p>
          <a:p>
            <a:r>
              <a:rPr lang="en-US" sz="3200" dirty="0"/>
              <a:t>Ne       1s</a:t>
            </a:r>
            <a:r>
              <a:rPr lang="en-US" sz="3200" baseline="30000" dirty="0"/>
              <a:t>2</a:t>
            </a:r>
            <a:r>
              <a:rPr lang="en-US" sz="3200" dirty="0"/>
              <a:t> 2s</a:t>
            </a:r>
            <a:r>
              <a:rPr lang="en-US" sz="3200" baseline="30000" dirty="0"/>
              <a:t>2</a:t>
            </a:r>
            <a:r>
              <a:rPr lang="en-US" sz="3200" dirty="0"/>
              <a:t> 2p</a:t>
            </a:r>
            <a:r>
              <a:rPr lang="en-US" sz="3200" baseline="30000" dirty="0"/>
              <a:t>6</a:t>
            </a:r>
          </a:p>
          <a:p>
            <a:r>
              <a:rPr lang="en-US" sz="3200" dirty="0"/>
              <a:t>Na</a:t>
            </a:r>
            <a:r>
              <a:rPr lang="en-US" sz="3200" baseline="30000" dirty="0"/>
              <a:t>+1</a:t>
            </a:r>
            <a:r>
              <a:rPr lang="en-US" sz="3200" dirty="0"/>
              <a:t>    1s</a:t>
            </a:r>
            <a:r>
              <a:rPr lang="en-US" sz="3200" baseline="30000" dirty="0"/>
              <a:t>2</a:t>
            </a:r>
            <a:r>
              <a:rPr lang="en-US" sz="3200" dirty="0"/>
              <a:t> 2s</a:t>
            </a:r>
            <a:r>
              <a:rPr lang="en-US" sz="3200" baseline="30000" dirty="0"/>
              <a:t>2</a:t>
            </a:r>
            <a:r>
              <a:rPr lang="en-US" sz="3200" dirty="0"/>
              <a:t> 2p</a:t>
            </a:r>
            <a:r>
              <a:rPr lang="en-US" sz="3200" baseline="30000" dirty="0"/>
              <a:t>6</a:t>
            </a:r>
            <a:endParaRPr lang="en-US" sz="3200" dirty="0"/>
          </a:p>
          <a:p>
            <a:r>
              <a:rPr lang="en-US" sz="3200" dirty="0"/>
              <a:t>F</a:t>
            </a:r>
            <a:r>
              <a:rPr lang="en-US" sz="3200" baseline="30000" dirty="0"/>
              <a:t>-1          </a:t>
            </a:r>
            <a:r>
              <a:rPr lang="en-US" sz="3200" dirty="0"/>
              <a:t>1s</a:t>
            </a:r>
            <a:r>
              <a:rPr lang="en-US" sz="3200" baseline="30000" dirty="0"/>
              <a:t>2</a:t>
            </a:r>
            <a:r>
              <a:rPr lang="en-US" sz="3200" dirty="0"/>
              <a:t> 2s</a:t>
            </a:r>
            <a:r>
              <a:rPr lang="en-US" sz="3200" baseline="30000" dirty="0"/>
              <a:t>2</a:t>
            </a:r>
            <a:r>
              <a:rPr lang="en-US" sz="3200" dirty="0"/>
              <a:t> 2p</a:t>
            </a:r>
            <a:r>
              <a:rPr lang="en-US" sz="3200" baseline="30000" dirty="0"/>
              <a:t>6</a:t>
            </a:r>
            <a:endParaRPr lang="en-US" sz="3200" dirty="0"/>
          </a:p>
        </p:txBody>
      </p:sp>
    </p:spTree>
    <p:extLst>
      <p:ext uri="{BB962C8B-B14F-4D97-AF65-F5344CB8AC3E}">
        <p14:creationId xmlns:p14="http://schemas.microsoft.com/office/powerpoint/2010/main" val="3195126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0" y="228600"/>
            <a:ext cx="7772400" cy="1143000"/>
          </a:xfrm>
        </p:spPr>
        <p:txBody>
          <a:bodyPr>
            <a:normAutofit fontScale="90000"/>
          </a:bodyPr>
          <a:lstStyle/>
          <a:p>
            <a:pPr eaLnBrk="1" hangingPunct="1"/>
            <a:r>
              <a:rPr lang="en-US" u="sng" smtClean="0"/>
              <a:t>Electronic Configuration of the Ions</a:t>
            </a:r>
          </a:p>
        </p:txBody>
      </p:sp>
      <p:sp>
        <p:nvSpPr>
          <p:cNvPr id="15363" name="Rectangle 3"/>
          <p:cNvSpPr>
            <a:spLocks noGrp="1" noChangeArrowheads="1"/>
          </p:cNvSpPr>
          <p:nvPr>
            <p:ph type="body" idx="1"/>
          </p:nvPr>
        </p:nvSpPr>
        <p:spPr>
          <a:xfrm>
            <a:off x="2286000" y="1524000"/>
            <a:ext cx="7772400" cy="4114800"/>
          </a:xfrm>
        </p:spPr>
        <p:txBody>
          <a:bodyPr/>
          <a:lstStyle/>
          <a:p>
            <a:pPr eaLnBrk="1" hangingPunct="1"/>
            <a:r>
              <a:rPr lang="en-US" smtClean="0"/>
              <a:t>Cations - Electrons are removed from the highest energy occupied orbital</a:t>
            </a:r>
          </a:p>
          <a:p>
            <a:pPr eaLnBrk="1" hangingPunct="1"/>
            <a:endParaRPr lang="en-US" smtClean="0"/>
          </a:p>
          <a:p>
            <a:pPr eaLnBrk="1" hangingPunct="1"/>
            <a:r>
              <a:rPr lang="en-US" smtClean="0"/>
              <a:t>Anions - Electrons are added to the lowest energy unoccupied orbital</a:t>
            </a:r>
          </a:p>
          <a:p>
            <a:pPr eaLnBrk="1" hangingPunct="1"/>
            <a:endParaRPr lang="en-US" smtClean="0"/>
          </a:p>
          <a:p>
            <a:pPr eaLnBrk="1" hangingPunct="1"/>
            <a:r>
              <a:rPr lang="en-US" smtClean="0"/>
              <a:t>For transition metals -- The highest ns electrons are removed first (even though they are not the last added)</a:t>
            </a:r>
          </a:p>
          <a:p>
            <a:pPr eaLnBrk="1" hangingPunct="1"/>
            <a:endParaRPr lang="en-US" smtClean="0"/>
          </a:p>
        </p:txBody>
      </p:sp>
    </p:spTree>
    <p:extLst>
      <p:ext uri="{BB962C8B-B14F-4D97-AF65-F5344CB8AC3E}">
        <p14:creationId xmlns:p14="http://schemas.microsoft.com/office/powerpoint/2010/main" val="1128545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09800" y="228600"/>
            <a:ext cx="7772400" cy="1143000"/>
          </a:xfrm>
        </p:spPr>
        <p:txBody>
          <a:bodyPr/>
          <a:lstStyle/>
          <a:p>
            <a:pPr eaLnBrk="1" hangingPunct="1"/>
            <a:r>
              <a:rPr lang="en-US" dirty="0" smtClean="0"/>
              <a:t>Lewis Electron Dot Structures</a:t>
            </a:r>
          </a:p>
        </p:txBody>
      </p:sp>
      <p:sp>
        <p:nvSpPr>
          <p:cNvPr id="20483" name="Rectangle 3"/>
          <p:cNvSpPr>
            <a:spLocks noGrp="1" noChangeArrowheads="1"/>
          </p:cNvSpPr>
          <p:nvPr>
            <p:ph type="body" idx="1"/>
          </p:nvPr>
        </p:nvSpPr>
        <p:spPr>
          <a:xfrm>
            <a:off x="2209800" y="1371600"/>
            <a:ext cx="7772400" cy="4114800"/>
          </a:xfrm>
        </p:spPr>
        <p:txBody>
          <a:bodyPr/>
          <a:lstStyle/>
          <a:p>
            <a:pPr eaLnBrk="1" hangingPunct="1"/>
            <a:r>
              <a:rPr lang="en-US" smtClean="0"/>
              <a:t>For elements</a:t>
            </a:r>
          </a:p>
          <a:p>
            <a:pPr lvl="1" eaLnBrk="1" hangingPunct="1"/>
            <a:r>
              <a:rPr lang="en-US" smtClean="0"/>
              <a:t>Composed of elemental symbol + dots representing the outer shell or valence electrons</a:t>
            </a:r>
          </a:p>
          <a:p>
            <a:pPr lvl="1" eaLnBrk="1" hangingPunct="1"/>
            <a:r>
              <a:rPr lang="en-US" smtClean="0"/>
              <a:t>For oxygen --</a:t>
            </a:r>
          </a:p>
          <a:p>
            <a:pPr lvl="1" eaLnBrk="1" hangingPunct="1"/>
            <a:endParaRPr lang="en-US" smtClean="0"/>
          </a:p>
        </p:txBody>
      </p:sp>
      <p:pic>
        <p:nvPicPr>
          <p:cNvPr id="20484" name="Picture 4" descr="FG10_00-02"/>
          <p:cNvPicPr>
            <a:picLocks noChangeAspect="1" noChangeArrowheads="1"/>
          </p:cNvPicPr>
          <p:nvPr/>
        </p:nvPicPr>
        <p:blipFill>
          <a:blip r:embed="rId2" cstate="print"/>
          <a:srcRect/>
          <a:stretch>
            <a:fillRect/>
          </a:stretch>
        </p:blipFill>
        <p:spPr bwMode="auto">
          <a:xfrm>
            <a:off x="2057400" y="3505200"/>
            <a:ext cx="3429000" cy="2190750"/>
          </a:xfrm>
          <a:prstGeom prst="rect">
            <a:avLst/>
          </a:prstGeom>
          <a:noFill/>
          <a:ln w="9525">
            <a:noFill/>
            <a:miter lim="800000"/>
            <a:headEnd/>
            <a:tailEnd/>
          </a:ln>
        </p:spPr>
      </p:pic>
      <p:pic>
        <p:nvPicPr>
          <p:cNvPr id="20485" name="Picture 5" descr="FG10_00-02"/>
          <p:cNvPicPr>
            <a:picLocks noChangeAspect="1" noChangeArrowheads="1"/>
          </p:cNvPicPr>
          <p:nvPr/>
        </p:nvPicPr>
        <p:blipFill>
          <a:blip r:embed="rId3" cstate="print"/>
          <a:srcRect/>
          <a:stretch>
            <a:fillRect/>
          </a:stretch>
        </p:blipFill>
        <p:spPr bwMode="auto">
          <a:xfrm>
            <a:off x="5410200" y="3490913"/>
            <a:ext cx="4953000" cy="1016000"/>
          </a:xfrm>
          <a:prstGeom prst="rect">
            <a:avLst/>
          </a:prstGeom>
          <a:noFill/>
          <a:ln w="9525">
            <a:noFill/>
            <a:miter lim="800000"/>
            <a:headEnd/>
            <a:tailEnd/>
          </a:ln>
        </p:spPr>
      </p:pic>
    </p:spTree>
    <p:extLst>
      <p:ext uri="{BB962C8B-B14F-4D97-AF65-F5344CB8AC3E}">
        <p14:creationId xmlns:p14="http://schemas.microsoft.com/office/powerpoint/2010/main" val="946493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Practice</a:t>
            </a:r>
            <a:endParaRPr lang="en-US" dirty="0"/>
          </a:p>
        </p:txBody>
      </p:sp>
      <p:sp>
        <p:nvSpPr>
          <p:cNvPr id="3" name="Content Placeholder 2"/>
          <p:cNvSpPr>
            <a:spLocks noGrp="1"/>
          </p:cNvSpPr>
          <p:nvPr>
            <p:ph idx="1"/>
          </p:nvPr>
        </p:nvSpPr>
        <p:spPr/>
        <p:txBody>
          <a:bodyPr/>
          <a:lstStyle/>
          <a:p>
            <a:r>
              <a:rPr lang="en-US" dirty="0"/>
              <a:t>Draw a Lewis electron dot structure for </a:t>
            </a:r>
            <a:endParaRPr lang="en-US" dirty="0" smtClean="0"/>
          </a:p>
          <a:p>
            <a:endParaRPr lang="en-US" dirty="0"/>
          </a:p>
          <a:p>
            <a:r>
              <a:rPr lang="en-US" dirty="0" smtClean="0"/>
              <a:t>N</a:t>
            </a:r>
          </a:p>
          <a:p>
            <a:r>
              <a:rPr lang="en-US" dirty="0" smtClean="0"/>
              <a:t>Ca</a:t>
            </a:r>
          </a:p>
          <a:p>
            <a:r>
              <a:rPr lang="en-US" dirty="0" smtClean="0"/>
              <a:t>Br</a:t>
            </a:r>
            <a:endParaRPr lang="en-US" dirty="0"/>
          </a:p>
          <a:p>
            <a:pPr marL="0" indent="0">
              <a:buNone/>
            </a:pPr>
            <a:endParaRPr lang="en-US" dirty="0"/>
          </a:p>
        </p:txBody>
      </p:sp>
    </p:spTree>
    <p:extLst>
      <p:ext uri="{BB962C8B-B14F-4D97-AF65-F5344CB8AC3E}">
        <p14:creationId xmlns:p14="http://schemas.microsoft.com/office/powerpoint/2010/main" val="801093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Bonding</a:t>
            </a:r>
          </a:p>
        </p:txBody>
      </p:sp>
      <p:sp>
        <p:nvSpPr>
          <p:cNvPr id="3" name="Content Placeholder 2"/>
          <p:cNvSpPr>
            <a:spLocks noGrp="1"/>
          </p:cNvSpPr>
          <p:nvPr>
            <p:ph idx="1"/>
          </p:nvPr>
        </p:nvSpPr>
        <p:spPr/>
        <p:txBody>
          <a:bodyPr>
            <a:normAutofit/>
          </a:bodyPr>
          <a:lstStyle/>
          <a:p>
            <a:r>
              <a:rPr lang="en-US" sz="3200" dirty="0"/>
              <a:t>Atoms like to have a full outer shell and will gain lose or share electrons to achieve a full outer shell</a:t>
            </a:r>
          </a:p>
          <a:p>
            <a:endParaRPr lang="en-US" sz="3200" dirty="0"/>
          </a:p>
          <a:p>
            <a:r>
              <a:rPr lang="en-US" sz="3200" dirty="0"/>
              <a:t>Representative elements gain, lose, or share electrons to have 8 electrons in their outer shell corresponding to full s and p orbitals.  </a:t>
            </a:r>
          </a:p>
          <a:p>
            <a:pPr lvl="1"/>
            <a:r>
              <a:rPr lang="en-US" sz="3200" dirty="0"/>
              <a:t>This is the </a:t>
            </a:r>
            <a:r>
              <a:rPr lang="en-US" sz="3200" u="sng" dirty="0"/>
              <a:t>octet rule.</a:t>
            </a:r>
            <a:endParaRPr lang="en-US" sz="3200" dirty="0"/>
          </a:p>
        </p:txBody>
      </p:sp>
    </p:spTree>
    <p:extLst>
      <p:ext uri="{BB962C8B-B14F-4D97-AF65-F5344CB8AC3E}">
        <p14:creationId xmlns:p14="http://schemas.microsoft.com/office/powerpoint/2010/main" val="3742366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588" y="144649"/>
            <a:ext cx="10515600" cy="1325563"/>
          </a:xfrm>
        </p:spPr>
        <p:txBody>
          <a:bodyPr/>
          <a:lstStyle/>
          <a:p>
            <a:pPr algn="ctr"/>
            <a:r>
              <a:rPr lang="en-US" dirty="0"/>
              <a:t>Naming</a:t>
            </a:r>
          </a:p>
        </p:txBody>
      </p:sp>
      <p:sp>
        <p:nvSpPr>
          <p:cNvPr id="3" name="Content Placeholder 2"/>
          <p:cNvSpPr>
            <a:spLocks noGrp="1"/>
          </p:cNvSpPr>
          <p:nvPr>
            <p:ph idx="1"/>
          </p:nvPr>
        </p:nvSpPr>
        <p:spPr>
          <a:xfrm>
            <a:off x="900953" y="1111624"/>
            <a:ext cx="10515600" cy="5468470"/>
          </a:xfrm>
        </p:spPr>
        <p:txBody>
          <a:bodyPr>
            <a:normAutofit/>
          </a:bodyPr>
          <a:lstStyle/>
          <a:p>
            <a:pPr>
              <a:spcAft>
                <a:spcPts val="1200"/>
              </a:spcAft>
            </a:pPr>
            <a:r>
              <a:rPr lang="en-US" dirty="0"/>
              <a:t>An ionic compound can be recognized by the presence of a metal and a nonmetal in the formula or name. </a:t>
            </a:r>
            <a:r>
              <a:rPr lang="en-US" dirty="0">
                <a:cs typeface="Times New Roman" pitchFamily="18" charset="0"/>
              </a:rPr>
              <a:t>Ions held together by electrostatic forces</a:t>
            </a:r>
            <a:endParaRPr lang="en-US" dirty="0"/>
          </a:p>
          <a:p>
            <a:pPr>
              <a:spcAft>
                <a:spcPts val="1200"/>
              </a:spcAft>
            </a:pPr>
            <a:r>
              <a:rPr lang="en-US" dirty="0"/>
              <a:t>A covalent compound can be recognized by the presence of two or more nonmetals present in the formula or name.</a:t>
            </a:r>
            <a:r>
              <a:rPr lang="en-US" dirty="0">
                <a:cs typeface="Times New Roman" pitchFamily="18" charset="0"/>
              </a:rPr>
              <a:t> Atoms held together by shared electron </a:t>
            </a:r>
            <a:endParaRPr lang="en-US" dirty="0"/>
          </a:p>
          <a:p>
            <a:pPr>
              <a:spcAft>
                <a:spcPts val="1200"/>
              </a:spcAft>
            </a:pPr>
            <a:r>
              <a:rPr lang="en-US" dirty="0"/>
              <a:t>In an ionic compound, metals form positive ions (cations) and non-metals form negative ions (anions). </a:t>
            </a:r>
          </a:p>
          <a:p>
            <a:pPr>
              <a:spcAft>
                <a:spcPts val="1200"/>
              </a:spcAft>
            </a:pPr>
            <a:r>
              <a:rPr lang="en-US" dirty="0"/>
              <a:t>Chemical formulas of ionic compounds result from combining cations with anions in ratios that result in a net charge of zero for the compound. </a:t>
            </a:r>
          </a:p>
        </p:txBody>
      </p:sp>
    </p:spTree>
    <p:extLst>
      <p:ext uri="{BB962C8B-B14F-4D97-AF65-F5344CB8AC3E}">
        <p14:creationId xmlns:p14="http://schemas.microsoft.com/office/powerpoint/2010/main" val="295424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075" y="1276985"/>
            <a:ext cx="10515600" cy="4562112"/>
          </a:xfrm>
        </p:spPr>
        <p:txBody>
          <a:bodyPr/>
          <a:lstStyle/>
          <a:p>
            <a:r>
              <a:rPr lang="en-US" sz="3600" dirty="0"/>
              <a:t>Electrons have both particle-like and wave-like properties.</a:t>
            </a:r>
          </a:p>
          <a:p>
            <a:endParaRPr lang="en-US" sz="3600" dirty="0"/>
          </a:p>
          <a:p>
            <a:r>
              <a:rPr lang="en-US" sz="3600" dirty="0"/>
              <a:t>The behavior of electrons can be described using an  equation called a wave function.</a:t>
            </a:r>
          </a:p>
          <a:p>
            <a:endParaRPr lang="en-US" sz="3600" dirty="0"/>
          </a:p>
          <a:p>
            <a:r>
              <a:rPr lang="en-US" sz="3600" dirty="0"/>
              <a:t>Electrons are not perfectly free to move. They are restricted to certain energy values, or </a:t>
            </a:r>
            <a:r>
              <a:rPr lang="en-US" sz="3600" i="1" dirty="0"/>
              <a:t>quantized</a:t>
            </a:r>
            <a:r>
              <a:rPr lang="en-US" sz="3600" dirty="0"/>
              <a:t>.</a:t>
            </a:r>
          </a:p>
          <a:p>
            <a:endParaRPr lang="en-US" dirty="0"/>
          </a:p>
        </p:txBody>
      </p:sp>
      <p:sp>
        <p:nvSpPr>
          <p:cNvPr id="4" name="Rectangle 1026"/>
          <p:cNvSpPr>
            <a:spLocks noGrp="1" noChangeArrowheads="1"/>
          </p:cNvSpPr>
          <p:nvPr>
            <p:ph type="title"/>
          </p:nvPr>
        </p:nvSpPr>
        <p:spPr>
          <a:xfrm>
            <a:off x="720634" y="182245"/>
            <a:ext cx="10515600" cy="915035"/>
          </a:xfrm>
          <a:ln w="38100">
            <a:solidFill>
              <a:schemeClr val="hlink"/>
            </a:solidFill>
            <a:miter lim="800000"/>
            <a:headEnd/>
            <a:tailEnd/>
          </a:ln>
        </p:spPr>
        <p:txBody>
          <a:bodyPr/>
          <a:lstStyle/>
          <a:p>
            <a:pPr algn="ctr"/>
            <a:r>
              <a:rPr lang="en-US" sz="4000" dirty="0"/>
              <a:t>Electron Arrangements</a:t>
            </a:r>
            <a:endParaRPr lang="en-US" altLang="en-US" dirty="0"/>
          </a:p>
        </p:txBody>
      </p:sp>
    </p:spTree>
    <p:extLst>
      <p:ext uri="{BB962C8B-B14F-4D97-AF65-F5344CB8AC3E}">
        <p14:creationId xmlns:p14="http://schemas.microsoft.com/office/powerpoint/2010/main" val="4197763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1524000" y="0"/>
            <a:ext cx="9144000" cy="1752600"/>
          </a:xfrm>
          <a:prstGeom prst="rect">
            <a:avLst/>
          </a:prstGeom>
          <a:noFill/>
          <a:ln w="9525">
            <a:noFill/>
            <a:miter lim="800000"/>
            <a:headEnd/>
            <a:tailEnd/>
          </a:ln>
        </p:spPr>
        <p:txBody>
          <a:bodyPr anchor="ctr"/>
          <a:lstStyle/>
          <a:p>
            <a:pPr algn="ctr"/>
            <a:r>
              <a:rPr lang="en-US" sz="4400">
                <a:solidFill>
                  <a:schemeClr val="tx2"/>
                </a:solidFill>
              </a:rPr>
              <a:t>What compound will be formed by the reaction of sodium and sulfur?</a:t>
            </a:r>
          </a:p>
        </p:txBody>
      </p:sp>
      <p:sp>
        <p:nvSpPr>
          <p:cNvPr id="28675" name="AutoShape 5"/>
          <p:cNvSpPr>
            <a:spLocks noChangeArrowheads="1"/>
          </p:cNvSpPr>
          <p:nvPr/>
        </p:nvSpPr>
        <p:spPr bwMode="auto">
          <a:xfrm>
            <a:off x="7315200" y="2362200"/>
            <a:ext cx="2438400" cy="381000"/>
          </a:xfrm>
          <a:prstGeom prst="rightArrow">
            <a:avLst>
              <a:gd name="adj1" fmla="val 50000"/>
              <a:gd name="adj2" fmla="val 160000"/>
            </a:avLst>
          </a:prstGeom>
          <a:solidFill>
            <a:schemeClr val="accent1"/>
          </a:solidFill>
          <a:ln w="9525">
            <a:solidFill>
              <a:schemeClr val="tx1"/>
            </a:solidFill>
            <a:miter lim="800000"/>
            <a:headEnd/>
            <a:tailEnd/>
          </a:ln>
        </p:spPr>
        <p:txBody>
          <a:bodyPr wrap="none" anchor="ctr"/>
          <a:lstStyle/>
          <a:p>
            <a:endParaRPr lang="en-US"/>
          </a:p>
        </p:txBody>
      </p:sp>
      <p:pic>
        <p:nvPicPr>
          <p:cNvPr id="28676" name="Picture 6" descr="FG10_00-10un"/>
          <p:cNvPicPr>
            <a:picLocks noChangeAspect="1" noChangeArrowheads="1"/>
          </p:cNvPicPr>
          <p:nvPr/>
        </p:nvPicPr>
        <p:blipFill>
          <a:blip r:embed="rId2" cstate="print"/>
          <a:srcRect/>
          <a:stretch>
            <a:fillRect/>
          </a:stretch>
        </p:blipFill>
        <p:spPr bwMode="auto">
          <a:xfrm>
            <a:off x="1828800" y="1676401"/>
            <a:ext cx="5283200" cy="1711325"/>
          </a:xfrm>
          <a:prstGeom prst="rect">
            <a:avLst/>
          </a:prstGeom>
          <a:noFill/>
          <a:ln w="9525">
            <a:noFill/>
            <a:miter lim="800000"/>
            <a:headEnd/>
            <a:tailEnd/>
          </a:ln>
        </p:spPr>
      </p:pic>
      <p:pic>
        <p:nvPicPr>
          <p:cNvPr id="24583" name="Picture 7" descr="FG10_00-11un"/>
          <p:cNvPicPr>
            <a:picLocks noChangeAspect="1" noChangeArrowheads="1"/>
          </p:cNvPicPr>
          <p:nvPr/>
        </p:nvPicPr>
        <p:blipFill>
          <a:blip r:embed="rId3" cstate="print"/>
          <a:srcRect/>
          <a:stretch>
            <a:fillRect/>
          </a:stretch>
        </p:blipFill>
        <p:spPr bwMode="auto">
          <a:xfrm>
            <a:off x="1524000" y="4267201"/>
            <a:ext cx="9169400" cy="1547813"/>
          </a:xfrm>
          <a:prstGeom prst="rect">
            <a:avLst/>
          </a:prstGeom>
          <a:noFill/>
          <a:ln w="9525">
            <a:noFill/>
            <a:miter lim="800000"/>
            <a:headEnd/>
            <a:tailEnd/>
          </a:ln>
        </p:spPr>
      </p:pic>
    </p:spTree>
    <p:extLst>
      <p:ext uri="{BB962C8B-B14F-4D97-AF65-F5344CB8AC3E}">
        <p14:creationId xmlns:p14="http://schemas.microsoft.com/office/powerpoint/2010/main" val="129290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7"/>
          <p:cNvSpPr txBox="1">
            <a:spLocks noChangeArrowheads="1"/>
          </p:cNvSpPr>
          <p:nvPr/>
        </p:nvSpPr>
        <p:spPr bwMode="auto">
          <a:xfrm>
            <a:off x="3505200" y="1371600"/>
            <a:ext cx="685800" cy="1098550"/>
          </a:xfrm>
          <a:prstGeom prst="rect">
            <a:avLst/>
          </a:prstGeom>
          <a:noFill/>
          <a:ln w="9525">
            <a:noFill/>
            <a:miter lim="800000"/>
            <a:headEnd/>
            <a:tailEnd/>
          </a:ln>
        </p:spPr>
        <p:txBody>
          <a:bodyPr>
            <a:spAutoFit/>
          </a:bodyPr>
          <a:lstStyle/>
          <a:p>
            <a:pPr>
              <a:spcBef>
                <a:spcPct val="50000"/>
              </a:spcBef>
            </a:pPr>
            <a:r>
              <a:rPr lang="en-US" sz="6600">
                <a:latin typeface="Placard Condensed" pitchFamily="34" charset="0"/>
              </a:rPr>
              <a:t>+</a:t>
            </a:r>
          </a:p>
        </p:txBody>
      </p:sp>
      <p:sp>
        <p:nvSpPr>
          <p:cNvPr id="31747" name="AutoShape 6"/>
          <p:cNvSpPr>
            <a:spLocks noChangeArrowheads="1"/>
          </p:cNvSpPr>
          <p:nvPr/>
        </p:nvSpPr>
        <p:spPr bwMode="auto">
          <a:xfrm>
            <a:off x="5715000" y="1828800"/>
            <a:ext cx="1905000" cy="228600"/>
          </a:xfrm>
          <a:prstGeom prst="rightArrow">
            <a:avLst>
              <a:gd name="adj1" fmla="val 50000"/>
              <a:gd name="adj2" fmla="val 208333"/>
            </a:avLst>
          </a:prstGeom>
          <a:solidFill>
            <a:schemeClr val="accent1"/>
          </a:solidFill>
          <a:ln w="9525">
            <a:solidFill>
              <a:schemeClr val="tx1"/>
            </a:solidFill>
            <a:miter lim="800000"/>
            <a:headEnd/>
            <a:tailEnd/>
          </a:ln>
        </p:spPr>
        <p:txBody>
          <a:bodyPr wrap="none" anchor="ctr"/>
          <a:lstStyle/>
          <a:p>
            <a:endParaRPr lang="en-US"/>
          </a:p>
        </p:txBody>
      </p:sp>
      <p:sp>
        <p:nvSpPr>
          <p:cNvPr id="31748" name="Rectangle 5"/>
          <p:cNvSpPr>
            <a:spLocks noGrp="1" noChangeArrowheads="1"/>
          </p:cNvSpPr>
          <p:nvPr>
            <p:ph type="title"/>
          </p:nvPr>
        </p:nvSpPr>
        <p:spPr>
          <a:xfrm>
            <a:off x="2286000" y="228600"/>
            <a:ext cx="7772400" cy="1143000"/>
          </a:xfrm>
          <a:noFill/>
        </p:spPr>
        <p:txBody>
          <a:bodyPr/>
          <a:lstStyle/>
          <a:p>
            <a:pPr eaLnBrk="1" hangingPunct="1"/>
            <a:r>
              <a:rPr lang="en-US" smtClean="0"/>
              <a:t>Show bonding in H</a:t>
            </a:r>
            <a:r>
              <a:rPr lang="en-US" baseline="-25000" smtClean="0"/>
              <a:t>2</a:t>
            </a:r>
            <a:endParaRPr lang="en-US" smtClean="0"/>
          </a:p>
        </p:txBody>
      </p:sp>
      <p:pic>
        <p:nvPicPr>
          <p:cNvPr id="31749" name="Picture 4" descr="FG10_00-15un"/>
          <p:cNvPicPr>
            <a:picLocks noChangeAspect="1" noChangeArrowheads="1"/>
          </p:cNvPicPr>
          <p:nvPr/>
        </p:nvPicPr>
        <p:blipFill>
          <a:blip r:embed="rId2" cstate="print"/>
          <a:srcRect r="65031"/>
          <a:stretch>
            <a:fillRect/>
          </a:stretch>
        </p:blipFill>
        <p:spPr bwMode="auto">
          <a:xfrm>
            <a:off x="4191000" y="1219200"/>
            <a:ext cx="1447800" cy="1449388"/>
          </a:xfrm>
          <a:prstGeom prst="rect">
            <a:avLst/>
          </a:prstGeom>
          <a:noFill/>
          <a:ln w="9525">
            <a:noFill/>
            <a:miter lim="800000"/>
            <a:headEnd/>
            <a:tailEnd/>
          </a:ln>
        </p:spPr>
      </p:pic>
      <p:pic>
        <p:nvPicPr>
          <p:cNvPr id="31750" name="Picture 3" descr="FG10_00-15un"/>
          <p:cNvPicPr>
            <a:picLocks noChangeAspect="1" noChangeArrowheads="1"/>
          </p:cNvPicPr>
          <p:nvPr/>
        </p:nvPicPr>
        <p:blipFill>
          <a:blip r:embed="rId2" cstate="print"/>
          <a:srcRect r="65031"/>
          <a:stretch>
            <a:fillRect/>
          </a:stretch>
        </p:blipFill>
        <p:spPr bwMode="auto">
          <a:xfrm>
            <a:off x="1905000" y="1219200"/>
            <a:ext cx="1447800" cy="1449388"/>
          </a:xfrm>
          <a:prstGeom prst="rect">
            <a:avLst/>
          </a:prstGeom>
          <a:noFill/>
          <a:ln w="9525">
            <a:noFill/>
            <a:miter lim="800000"/>
            <a:headEnd/>
            <a:tailEnd/>
          </a:ln>
        </p:spPr>
      </p:pic>
      <p:pic>
        <p:nvPicPr>
          <p:cNvPr id="68610" name="Picture 2" descr="FG10_00-23un"/>
          <p:cNvPicPr>
            <a:picLocks noChangeAspect="1" noChangeArrowheads="1"/>
          </p:cNvPicPr>
          <p:nvPr/>
        </p:nvPicPr>
        <p:blipFill>
          <a:blip r:embed="rId3" cstate="print"/>
          <a:srcRect/>
          <a:stretch>
            <a:fillRect/>
          </a:stretch>
        </p:blipFill>
        <p:spPr bwMode="auto">
          <a:xfrm>
            <a:off x="1752600" y="2895600"/>
            <a:ext cx="8636000" cy="1036638"/>
          </a:xfrm>
          <a:prstGeom prst="rect">
            <a:avLst/>
          </a:prstGeom>
          <a:noFill/>
          <a:ln w="9525">
            <a:noFill/>
            <a:miter lim="800000"/>
            <a:headEnd/>
            <a:tailEnd/>
          </a:ln>
        </p:spPr>
      </p:pic>
      <p:pic>
        <p:nvPicPr>
          <p:cNvPr id="31752" name="Picture 2" descr="Figure 11-8"/>
          <p:cNvPicPr>
            <a:picLocks noChangeAspect="1" noChangeArrowheads="1"/>
          </p:cNvPicPr>
          <p:nvPr/>
        </p:nvPicPr>
        <p:blipFill>
          <a:blip r:embed="rId4" cstate="print"/>
          <a:srcRect/>
          <a:stretch>
            <a:fillRect/>
          </a:stretch>
        </p:blipFill>
        <p:spPr bwMode="auto">
          <a:xfrm>
            <a:off x="2438400" y="4343401"/>
            <a:ext cx="6846888" cy="2028825"/>
          </a:xfrm>
          <a:prstGeom prst="rect">
            <a:avLst/>
          </a:prstGeom>
          <a:noFill/>
          <a:ln w="9525">
            <a:noFill/>
            <a:miter lim="800000"/>
            <a:headEnd/>
            <a:tailEnd/>
          </a:ln>
        </p:spPr>
      </p:pic>
    </p:spTree>
    <p:extLst>
      <p:ext uri="{BB962C8B-B14F-4D97-AF65-F5344CB8AC3E}">
        <p14:creationId xmlns:p14="http://schemas.microsoft.com/office/powerpoint/2010/main" val="59404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8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Terminology</a:t>
            </a:r>
          </a:p>
        </p:txBody>
      </p:sp>
      <p:sp>
        <p:nvSpPr>
          <p:cNvPr id="3" name="Content Placeholder 2"/>
          <p:cNvSpPr>
            <a:spLocks noGrp="1"/>
          </p:cNvSpPr>
          <p:nvPr>
            <p:ph idx="1"/>
          </p:nvPr>
        </p:nvSpPr>
        <p:spPr/>
        <p:txBody>
          <a:bodyPr/>
          <a:lstStyle/>
          <a:p>
            <a:r>
              <a:rPr lang="en-US" dirty="0"/>
              <a:t>Molecule  - The simplest representative particle in a compound composed of nonmetals</a:t>
            </a:r>
          </a:p>
          <a:p>
            <a:pPr marL="0" indent="0">
              <a:buNone/>
            </a:pPr>
            <a:endParaRPr lang="en-US" dirty="0"/>
          </a:p>
          <a:p>
            <a:r>
              <a:rPr lang="en-US" dirty="0"/>
              <a:t>Formula unit - The simplest representative particle in a compound composed of ions.</a:t>
            </a:r>
          </a:p>
          <a:p>
            <a:endParaRPr lang="en-US" dirty="0"/>
          </a:p>
        </p:txBody>
      </p:sp>
    </p:spTree>
    <p:extLst>
      <p:ext uri="{BB962C8B-B14F-4D97-AF65-F5344CB8AC3E}">
        <p14:creationId xmlns:p14="http://schemas.microsoft.com/office/powerpoint/2010/main" val="4209611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6499"/>
          </a:xfrm>
        </p:spPr>
        <p:txBody>
          <a:bodyPr>
            <a:normAutofit fontScale="90000"/>
          </a:bodyPr>
          <a:lstStyle/>
          <a:p>
            <a:r>
              <a:rPr lang="en-US" dirty="0"/>
              <a:t>Rules for </a:t>
            </a:r>
            <a:r>
              <a:rPr lang="en-US" u="sng" dirty="0"/>
              <a:t>ionic compounds</a:t>
            </a:r>
            <a:r>
              <a:rPr lang="en-US" dirty="0"/>
              <a:t> (</a:t>
            </a:r>
            <a:r>
              <a:rPr lang="en-US" dirty="0" err="1"/>
              <a:t>cation+anion</a:t>
            </a:r>
            <a:r>
              <a:rPr lang="en-US" dirty="0"/>
              <a:t>)</a:t>
            </a:r>
            <a:br>
              <a:rPr lang="en-US" dirty="0"/>
            </a:br>
            <a:endParaRPr lang="en-US" dirty="0"/>
          </a:p>
        </p:txBody>
      </p:sp>
      <p:sp>
        <p:nvSpPr>
          <p:cNvPr id="3" name="Content Placeholder 2"/>
          <p:cNvSpPr>
            <a:spLocks noGrp="1"/>
          </p:cNvSpPr>
          <p:nvPr>
            <p:ph idx="1"/>
          </p:nvPr>
        </p:nvSpPr>
        <p:spPr>
          <a:xfrm>
            <a:off x="694765" y="875365"/>
            <a:ext cx="10515600" cy="5866094"/>
          </a:xfrm>
        </p:spPr>
        <p:txBody>
          <a:bodyPr>
            <a:normAutofit/>
          </a:bodyPr>
          <a:lstStyle/>
          <a:p>
            <a:r>
              <a:rPr lang="en-US" dirty="0"/>
              <a:t>List cations first, then anions. Note: if there are more than two types of atoms in the formula, a polyatomic ion is present.</a:t>
            </a:r>
          </a:p>
          <a:p>
            <a:r>
              <a:rPr lang="en-US" dirty="0"/>
              <a:t>Cations: name (only one possible charge)</a:t>
            </a:r>
          </a:p>
          <a:p>
            <a:pPr lvl="1">
              <a:spcAft>
                <a:spcPts val="1800"/>
              </a:spcAft>
              <a:buFont typeface="Wingdings" panose="05000000000000000000" pitchFamily="2" charset="2"/>
              <a:buChar char="Ø"/>
            </a:pPr>
            <a:r>
              <a:rPr lang="en-US" dirty="0"/>
              <a:t>Groups IA to IIIA elements silver (Ag), zinc (Zn) and cadmium (Cd) form only one type of ion each: </a:t>
            </a:r>
          </a:p>
          <a:p>
            <a:pPr lvl="1">
              <a:spcAft>
                <a:spcPts val="1800"/>
              </a:spcAft>
              <a:buFont typeface="Wingdings" panose="05000000000000000000" pitchFamily="2" charset="2"/>
              <a:buChar char="Ø"/>
            </a:pPr>
            <a:r>
              <a:rPr lang="en-US" dirty="0"/>
              <a:t>Group IA elements form +1 ions: Li </a:t>
            </a:r>
            <a:r>
              <a:rPr lang="en-US" baseline="30000" dirty="0"/>
              <a:t>+</a:t>
            </a:r>
            <a:r>
              <a:rPr lang="en-US" dirty="0"/>
              <a:t> , Na </a:t>
            </a:r>
            <a:r>
              <a:rPr lang="en-US" baseline="30000" dirty="0"/>
              <a:t>+</a:t>
            </a:r>
            <a:r>
              <a:rPr lang="en-US" dirty="0"/>
              <a:t> , K </a:t>
            </a:r>
            <a:r>
              <a:rPr lang="en-US" baseline="30000" dirty="0"/>
              <a:t>+</a:t>
            </a:r>
            <a:r>
              <a:rPr lang="en-US" dirty="0"/>
              <a:t> , </a:t>
            </a:r>
            <a:r>
              <a:rPr lang="en-US" dirty="0" err="1"/>
              <a:t>Rb</a:t>
            </a:r>
            <a:r>
              <a:rPr lang="en-US" dirty="0"/>
              <a:t> </a:t>
            </a:r>
            <a:r>
              <a:rPr lang="en-US" baseline="30000" dirty="0"/>
              <a:t>+</a:t>
            </a:r>
            <a:r>
              <a:rPr lang="en-US" dirty="0"/>
              <a:t> , Cs </a:t>
            </a:r>
            <a:r>
              <a:rPr lang="en-US" baseline="30000" dirty="0"/>
              <a:t>+</a:t>
            </a:r>
            <a:r>
              <a:rPr lang="en-US" dirty="0"/>
              <a:t> </a:t>
            </a:r>
          </a:p>
          <a:p>
            <a:pPr lvl="1">
              <a:spcAft>
                <a:spcPts val="1800"/>
              </a:spcAft>
              <a:buFont typeface="Wingdings" panose="05000000000000000000" pitchFamily="2" charset="2"/>
              <a:buChar char="Ø"/>
            </a:pPr>
            <a:r>
              <a:rPr lang="en-US" dirty="0"/>
              <a:t>Group IIA elements form +2 ions: Be</a:t>
            </a:r>
            <a:r>
              <a:rPr lang="en-US" baseline="30000" dirty="0"/>
              <a:t>+2</a:t>
            </a:r>
            <a:r>
              <a:rPr lang="en-US" dirty="0"/>
              <a:t>, Mg</a:t>
            </a:r>
            <a:r>
              <a:rPr lang="en-US" baseline="30000" dirty="0"/>
              <a:t>+2</a:t>
            </a:r>
            <a:r>
              <a:rPr lang="en-US" dirty="0"/>
              <a:t>, Ca</a:t>
            </a:r>
            <a:r>
              <a:rPr lang="en-US" baseline="30000" dirty="0"/>
              <a:t>+2</a:t>
            </a:r>
            <a:r>
              <a:rPr lang="en-US" dirty="0"/>
              <a:t>, Sr</a:t>
            </a:r>
            <a:r>
              <a:rPr lang="en-US" baseline="30000" dirty="0"/>
              <a:t>+2</a:t>
            </a:r>
            <a:r>
              <a:rPr lang="en-US" dirty="0"/>
              <a:t>, Ba</a:t>
            </a:r>
            <a:r>
              <a:rPr lang="en-US" baseline="30000" dirty="0"/>
              <a:t>+2</a:t>
            </a:r>
            <a:r>
              <a:rPr lang="en-US" dirty="0"/>
              <a:t> </a:t>
            </a:r>
          </a:p>
          <a:p>
            <a:pPr lvl="1">
              <a:spcAft>
                <a:spcPts val="1800"/>
              </a:spcAft>
              <a:buFont typeface="Wingdings" panose="05000000000000000000" pitchFamily="2" charset="2"/>
              <a:buChar char="Ø"/>
            </a:pPr>
            <a:r>
              <a:rPr lang="en-US" dirty="0"/>
              <a:t>Group IIIA elements form +3 ions: Al</a:t>
            </a:r>
            <a:r>
              <a:rPr lang="en-US" baseline="30000" dirty="0"/>
              <a:t>+3</a:t>
            </a:r>
            <a:r>
              <a:rPr lang="en-US" dirty="0"/>
              <a:t> – silver ion = Ag </a:t>
            </a:r>
            <a:r>
              <a:rPr lang="en-US" baseline="30000" dirty="0"/>
              <a:t>+</a:t>
            </a:r>
            <a:r>
              <a:rPr lang="en-US" dirty="0"/>
              <a:t> ; zinc ion = Zn</a:t>
            </a:r>
            <a:r>
              <a:rPr lang="en-US" baseline="30000" dirty="0"/>
              <a:t>+2</a:t>
            </a:r>
            <a:r>
              <a:rPr lang="en-US" dirty="0"/>
              <a:t>; cadmium ion = Cd</a:t>
            </a:r>
            <a:r>
              <a:rPr lang="en-US" baseline="30000" dirty="0"/>
              <a:t>+2</a:t>
            </a:r>
          </a:p>
          <a:p>
            <a:pPr>
              <a:spcAft>
                <a:spcPts val="1800"/>
              </a:spcAft>
            </a:pPr>
            <a:r>
              <a:rPr lang="en-US" dirty="0"/>
              <a:t>Cations: name (more than one possible charge on the cation)</a:t>
            </a:r>
          </a:p>
          <a:p>
            <a:pPr lvl="1">
              <a:buFont typeface="Wingdings" panose="05000000000000000000" pitchFamily="2" charset="2"/>
              <a:buChar char="Ø"/>
            </a:pPr>
            <a:r>
              <a:rPr lang="en-US" dirty="0"/>
              <a:t>metal name and Roman numeral corresponding to the charge on the cation</a:t>
            </a:r>
          </a:p>
          <a:p>
            <a:endParaRPr lang="en-US" dirty="0"/>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3927288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447" y="141008"/>
            <a:ext cx="10515600" cy="737534"/>
          </a:xfrm>
        </p:spPr>
        <p:txBody>
          <a:bodyPr/>
          <a:lstStyle/>
          <a:p>
            <a:r>
              <a:rPr lang="en-US" dirty="0"/>
              <a:t>Rules for </a:t>
            </a:r>
            <a:r>
              <a:rPr lang="en-US" u="sng" dirty="0"/>
              <a:t>ionic compounds</a:t>
            </a:r>
            <a:r>
              <a:rPr lang="en-US" dirty="0"/>
              <a:t> (</a:t>
            </a:r>
            <a:r>
              <a:rPr lang="en-US" dirty="0" err="1"/>
              <a:t>cation+anion</a:t>
            </a:r>
            <a:r>
              <a:rPr lang="en-US" dirty="0"/>
              <a:t>)</a:t>
            </a:r>
          </a:p>
        </p:txBody>
      </p:sp>
      <p:sp>
        <p:nvSpPr>
          <p:cNvPr id="3" name="Content Placeholder 2"/>
          <p:cNvSpPr>
            <a:spLocks noGrp="1"/>
          </p:cNvSpPr>
          <p:nvPr>
            <p:ph idx="1"/>
          </p:nvPr>
        </p:nvSpPr>
        <p:spPr>
          <a:xfrm>
            <a:off x="838200" y="1048871"/>
            <a:ext cx="10515600" cy="5647764"/>
          </a:xfrm>
        </p:spPr>
        <p:txBody>
          <a:bodyPr>
            <a:normAutofit/>
          </a:bodyPr>
          <a:lstStyle/>
          <a:p>
            <a:pPr>
              <a:spcAft>
                <a:spcPts val="1800"/>
              </a:spcAft>
            </a:pPr>
            <a:r>
              <a:rPr lang="en-US" dirty="0"/>
              <a:t>Anions: in monatomic anion, change ending to –ide;</a:t>
            </a:r>
          </a:p>
          <a:p>
            <a:pPr marL="0" lvl="0" indent="0" algn="ctr">
              <a:spcAft>
                <a:spcPts val="1800"/>
              </a:spcAft>
              <a:buNone/>
            </a:pPr>
            <a:r>
              <a:rPr lang="en-US" dirty="0"/>
              <a:t>For ionic compounds:</a:t>
            </a:r>
          </a:p>
          <a:p>
            <a:pPr lvl="0">
              <a:spcAft>
                <a:spcPts val="1800"/>
              </a:spcAft>
            </a:pPr>
            <a:r>
              <a:rPr lang="en-US" dirty="0"/>
              <a:t>Write the symbol for each element or polyatomic ion.</a:t>
            </a:r>
          </a:p>
          <a:p>
            <a:pPr lvl="0">
              <a:spcAft>
                <a:spcPts val="1800"/>
              </a:spcAft>
            </a:pPr>
            <a:r>
              <a:rPr lang="en-US" dirty="0"/>
              <a:t>Determine the charges on the cation and the anion.</a:t>
            </a:r>
          </a:p>
          <a:p>
            <a:pPr lvl="0">
              <a:spcAft>
                <a:spcPts val="1800"/>
              </a:spcAft>
            </a:pPr>
            <a:r>
              <a:rPr lang="en-US" dirty="0"/>
              <a:t>If charges are not equal (they do not add to 0), balance the charges to make a neutral formula. To do this, determine how many of each charged particle must be present to balance out to neutral charge.</a:t>
            </a:r>
          </a:p>
          <a:p>
            <a:pPr lvl="0">
              <a:spcAft>
                <a:spcPts val="1800"/>
              </a:spcAft>
            </a:pPr>
            <a:r>
              <a:rPr lang="en-US" dirty="0"/>
              <a:t>Write the formula with subscripts showing how many of each ion is present in the compound.</a:t>
            </a:r>
          </a:p>
          <a:p>
            <a:endParaRPr lang="en-US" dirty="0"/>
          </a:p>
        </p:txBody>
      </p:sp>
    </p:spTree>
    <p:extLst>
      <p:ext uri="{BB962C8B-B14F-4D97-AF65-F5344CB8AC3E}">
        <p14:creationId xmlns:p14="http://schemas.microsoft.com/office/powerpoint/2010/main" val="3781637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6146"/>
          </a:xfrm>
        </p:spPr>
        <p:txBody>
          <a:bodyPr/>
          <a:lstStyle/>
          <a:p>
            <a:pPr algn="ctr"/>
            <a:r>
              <a:rPr lang="en-US" dirty="0"/>
              <a:t>Cross Over Rule</a:t>
            </a:r>
          </a:p>
        </p:txBody>
      </p:sp>
      <p:pic>
        <p:nvPicPr>
          <p:cNvPr id="4" name="Picture 6" descr="03_Pg87_UnFigure.jpg"/>
          <p:cNvPicPr>
            <a:picLocks noGrp="1" noChangeAspect="1"/>
          </p:cNvPicPr>
          <p:nvPr>
            <p:ph idx="1"/>
          </p:nvPr>
        </p:nvPicPr>
        <p:blipFill>
          <a:blip r:embed="rId2">
            <a:extLst>
              <a:ext uri="{28A0092B-C50C-407E-A947-70E740481C1C}">
                <a14:useLocalDpi xmlns:a14="http://schemas.microsoft.com/office/drawing/2010/main" val="0"/>
              </a:ext>
            </a:extLst>
          </a:blip>
          <a:srcRect b="6944"/>
          <a:stretch>
            <a:fillRect/>
          </a:stretch>
        </p:blipFill>
        <p:spPr bwMode="auto">
          <a:xfrm>
            <a:off x="1075764" y="4638164"/>
            <a:ext cx="8534400" cy="1889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75764" y="1084729"/>
            <a:ext cx="10130117" cy="3247043"/>
          </a:xfrm>
          <a:prstGeom prst="rect">
            <a:avLst/>
          </a:prstGeom>
        </p:spPr>
        <p:txBody>
          <a:bodyPr wrap="square">
            <a:spAutoFit/>
          </a:bodyPr>
          <a:lstStyle/>
          <a:p>
            <a:pPr>
              <a:spcAft>
                <a:spcPts val="1800"/>
              </a:spcAft>
            </a:pPr>
            <a:r>
              <a:rPr lang="en-US" sz="3200" dirty="0"/>
              <a:t>use crossover rule to get formula of the compound </a:t>
            </a:r>
          </a:p>
          <a:p>
            <a:pPr>
              <a:spcAft>
                <a:spcPts val="1800"/>
              </a:spcAft>
            </a:pPr>
            <a:r>
              <a:rPr lang="en-US" sz="3200" dirty="0"/>
              <a:t>– superscript for cation becomes subscript for anion</a:t>
            </a:r>
          </a:p>
          <a:p>
            <a:pPr>
              <a:spcAft>
                <a:spcPts val="1800"/>
              </a:spcAft>
            </a:pPr>
            <a:r>
              <a:rPr lang="en-US" sz="3200" dirty="0"/>
              <a:t> – superscript for anion becomes subscript for cation</a:t>
            </a:r>
          </a:p>
          <a:p>
            <a:pPr>
              <a:spcAft>
                <a:spcPts val="1800"/>
              </a:spcAft>
            </a:pPr>
            <a:r>
              <a:rPr lang="en-US" sz="3200" dirty="0"/>
              <a:t> – simplify subscripts to get lowest ratio of atoms (Note: Only the numbers cross down, not the signs!)</a:t>
            </a:r>
          </a:p>
        </p:txBody>
      </p:sp>
    </p:spTree>
    <p:extLst>
      <p:ext uri="{BB962C8B-B14F-4D97-AF65-F5344CB8AC3E}">
        <p14:creationId xmlns:p14="http://schemas.microsoft.com/office/powerpoint/2010/main" val="2944640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2703"/>
            <a:ext cx="10515600" cy="719604"/>
          </a:xfrm>
        </p:spPr>
        <p:txBody>
          <a:bodyPr>
            <a:normAutofit fontScale="90000"/>
          </a:bodyPr>
          <a:lstStyle/>
          <a:p>
            <a:pPr algn="ctr"/>
            <a:r>
              <a:rPr lang="en-US" altLang="en-US" b="1" dirty="0">
                <a:ea typeface="ＭＳ Ｐゴシック" panose="020B0600070205080204" pitchFamily="34" charset="-128"/>
              </a:rPr>
              <a:t>Polyatomic ions</a:t>
            </a:r>
            <a:r>
              <a:rPr lang="en-US" altLang="en-US" dirty="0">
                <a:ea typeface="ＭＳ Ｐゴシック" panose="020B0600070205080204" pitchFamily="34" charset="-128"/>
              </a:rPr>
              <a:t/>
            </a:r>
            <a:br>
              <a:rPr lang="en-US" altLang="en-US" dirty="0">
                <a:ea typeface="ＭＳ Ｐゴシック" panose="020B0600070205080204" pitchFamily="34" charset="-128"/>
              </a:rPr>
            </a:br>
            <a:endParaRPr lang="en-US" dirty="0"/>
          </a:p>
        </p:txBody>
      </p:sp>
      <p:sp>
        <p:nvSpPr>
          <p:cNvPr id="3" name="Content Placeholder 2"/>
          <p:cNvSpPr>
            <a:spLocks noGrp="1"/>
          </p:cNvSpPr>
          <p:nvPr>
            <p:ph idx="1"/>
          </p:nvPr>
        </p:nvSpPr>
        <p:spPr>
          <a:xfrm>
            <a:off x="838200" y="758824"/>
            <a:ext cx="10824882" cy="6179857"/>
          </a:xfrm>
        </p:spPr>
        <p:txBody>
          <a:bodyPr/>
          <a:lstStyle/>
          <a:p>
            <a:r>
              <a:rPr lang="en-US" altLang="en-US" b="1" dirty="0">
                <a:ea typeface="ＭＳ Ｐゴシック" panose="020B0600070205080204" pitchFamily="34" charset="-128"/>
              </a:rPr>
              <a:t>Polyatomic ions</a:t>
            </a:r>
            <a:r>
              <a:rPr lang="en-US" altLang="en-US" dirty="0">
                <a:ea typeface="ＭＳ Ｐゴシック" panose="020B0600070205080204" pitchFamily="34" charset="-128"/>
              </a:rPr>
              <a:t> consist of a group of nonmetals that form an ion. The charge is for the entire group of atoms.</a:t>
            </a:r>
          </a:p>
          <a:p>
            <a:endParaRPr lang="en-US" dirty="0"/>
          </a:p>
        </p:txBody>
      </p:sp>
      <p:pic>
        <p:nvPicPr>
          <p:cNvPr id="4" name="Picture 3" descr="03_02_Table.jpg"/>
          <p:cNvPicPr>
            <a:picLocks noChangeAspect="1"/>
          </p:cNvPicPr>
          <p:nvPr/>
        </p:nvPicPr>
        <p:blipFill>
          <a:blip r:embed="rId2">
            <a:extLst>
              <a:ext uri="{28A0092B-C50C-407E-A947-70E740481C1C}">
                <a14:useLocalDpi xmlns:a14="http://schemas.microsoft.com/office/drawing/2010/main" val="0"/>
              </a:ext>
            </a:extLst>
          </a:blip>
          <a:srcRect b="2431"/>
          <a:stretch>
            <a:fillRect/>
          </a:stretch>
        </p:blipFill>
        <p:spPr bwMode="auto">
          <a:xfrm>
            <a:off x="3240741" y="1613647"/>
            <a:ext cx="5561310" cy="510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457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Rules for </a:t>
            </a:r>
            <a:r>
              <a:rPr lang="en-US" u="sng" dirty="0"/>
              <a:t>Covalent Compounds</a:t>
            </a:r>
            <a:endParaRPr lang="en-US" dirty="0"/>
          </a:p>
        </p:txBody>
      </p:sp>
      <p:sp>
        <p:nvSpPr>
          <p:cNvPr id="3" name="Content Placeholder 2"/>
          <p:cNvSpPr>
            <a:spLocks noGrp="1"/>
          </p:cNvSpPr>
          <p:nvPr>
            <p:ph idx="1"/>
          </p:nvPr>
        </p:nvSpPr>
        <p:spPr>
          <a:xfrm>
            <a:off x="838200" y="1416424"/>
            <a:ext cx="10515600" cy="5333999"/>
          </a:xfrm>
        </p:spPr>
        <p:txBody>
          <a:bodyPr/>
          <a:lstStyle/>
          <a:p>
            <a:pPr>
              <a:spcAft>
                <a:spcPct val="20000"/>
              </a:spcAft>
              <a:buClr>
                <a:schemeClr val="bg2"/>
              </a:buClr>
            </a:pPr>
            <a:r>
              <a:rPr lang="en-US" altLang="en-US" b="1" dirty="0"/>
              <a:t>STEP 1:</a:t>
            </a:r>
            <a:r>
              <a:rPr lang="en-US" altLang="en-US" dirty="0"/>
              <a:t> Name the first nonmetal as an element. </a:t>
            </a:r>
          </a:p>
          <a:p>
            <a:pPr>
              <a:spcAft>
                <a:spcPct val="20000"/>
              </a:spcAft>
              <a:buClr>
                <a:schemeClr val="bg2"/>
              </a:buClr>
            </a:pPr>
            <a:r>
              <a:rPr lang="en-US" altLang="en-US" b="1" dirty="0"/>
              <a:t>STEP 2:</a:t>
            </a:r>
            <a:r>
              <a:rPr lang="en-US" altLang="en-US" dirty="0"/>
              <a:t> Name the second nonmetal with an </a:t>
            </a:r>
            <a:r>
              <a:rPr lang="en-US" altLang="en-US" i="1" dirty="0"/>
              <a:t>ide</a:t>
            </a:r>
            <a:r>
              <a:rPr lang="en-US" altLang="en-US" dirty="0"/>
              <a:t> ending.</a:t>
            </a:r>
          </a:p>
          <a:p>
            <a:pPr>
              <a:spcAft>
                <a:spcPct val="20000"/>
              </a:spcAft>
              <a:buClr>
                <a:schemeClr val="bg2"/>
              </a:buClr>
            </a:pPr>
            <a:r>
              <a:rPr lang="en-US" altLang="en-US" b="1" dirty="0"/>
              <a:t>STEP 3:</a:t>
            </a:r>
            <a:r>
              <a:rPr lang="en-US" altLang="en-US" dirty="0"/>
              <a:t> Use </a:t>
            </a:r>
            <a:r>
              <a:rPr lang="en-US" altLang="en-US" b="1" dirty="0"/>
              <a:t>prefixes</a:t>
            </a:r>
            <a:r>
              <a:rPr lang="en-US" altLang="en-US" dirty="0"/>
              <a:t> to indicate the number of atoms (subscript) of each element.</a:t>
            </a:r>
          </a:p>
          <a:p>
            <a:pPr marL="0" lv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21182971"/>
              </p:ext>
            </p:extLst>
          </p:nvPr>
        </p:nvGraphicFramePr>
        <p:xfrm>
          <a:off x="3532093" y="3423071"/>
          <a:ext cx="5710519" cy="2923940"/>
        </p:xfrm>
        <a:graphic>
          <a:graphicData uri="http://schemas.openxmlformats.org/drawingml/2006/table">
            <a:tbl>
              <a:tblPr firstRow="1" firstCol="1" lastRow="1" lastCol="1" bandRow="1" bandCol="1"/>
              <a:tblGrid>
                <a:gridCol w="1256475">
                  <a:extLst>
                    <a:ext uri="{9D8B030D-6E8A-4147-A177-3AD203B41FA5}">
                      <a16:colId xmlns="" xmlns:a16="http://schemas.microsoft.com/office/drawing/2014/main" val="3090621509"/>
                    </a:ext>
                  </a:extLst>
                </a:gridCol>
                <a:gridCol w="1707518">
                  <a:extLst>
                    <a:ext uri="{9D8B030D-6E8A-4147-A177-3AD203B41FA5}">
                      <a16:colId xmlns="" xmlns:a16="http://schemas.microsoft.com/office/drawing/2014/main" val="850221706"/>
                    </a:ext>
                  </a:extLst>
                </a:gridCol>
                <a:gridCol w="1007642">
                  <a:extLst>
                    <a:ext uri="{9D8B030D-6E8A-4147-A177-3AD203B41FA5}">
                      <a16:colId xmlns="" xmlns:a16="http://schemas.microsoft.com/office/drawing/2014/main" val="166884863"/>
                    </a:ext>
                  </a:extLst>
                </a:gridCol>
                <a:gridCol w="1738884">
                  <a:extLst>
                    <a:ext uri="{9D8B030D-6E8A-4147-A177-3AD203B41FA5}">
                      <a16:colId xmlns="" xmlns:a16="http://schemas.microsoft.com/office/drawing/2014/main" val="3291855442"/>
                    </a:ext>
                  </a:extLst>
                </a:gridCol>
              </a:tblGrid>
              <a:tr h="584788">
                <a:tc>
                  <a:txBody>
                    <a:bodyPr/>
                    <a:lstStyle/>
                    <a:p>
                      <a:pPr marL="0" marR="0" algn="ctr">
                        <a:spcBef>
                          <a:spcPts val="0"/>
                        </a:spcBef>
                        <a:spcAft>
                          <a:spcPts val="0"/>
                        </a:spcAft>
                      </a:pPr>
                      <a:r>
                        <a:rPr lang="en-US" sz="3200" dirty="0">
                          <a:effectLst/>
                          <a:latin typeface="Times New Roman" panose="02020603050405020304" pitchFamily="18" charset="0"/>
                          <a:ea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dirty="0">
                          <a:effectLst/>
                          <a:latin typeface="Times New Roman" panose="02020603050405020304" pitchFamily="18" charset="0"/>
                          <a:ea typeface="Times New Roman" panose="02020603050405020304" pitchFamily="18" charset="0"/>
                        </a:rPr>
                        <a:t>mono-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dirty="0">
                          <a:effectLst/>
                          <a:latin typeface="Times New Roman" panose="02020603050405020304" pitchFamily="18" charset="0"/>
                          <a:ea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dirty="0">
                          <a:effectLst/>
                          <a:latin typeface="Times New Roman" panose="02020603050405020304" pitchFamily="18" charset="0"/>
                          <a:ea typeface="Times New Roman" panose="02020603050405020304" pitchFamily="18" charset="0"/>
                        </a:rPr>
                        <a:t>hexa-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59819525"/>
                  </a:ext>
                </a:extLst>
              </a:tr>
              <a:tr h="584788">
                <a:tc>
                  <a:txBody>
                    <a:bodyPr/>
                    <a:lstStyle/>
                    <a:p>
                      <a:pPr marL="0" marR="0" algn="ctr">
                        <a:spcBef>
                          <a:spcPts val="0"/>
                        </a:spcBef>
                        <a:spcAft>
                          <a:spcPts val="0"/>
                        </a:spcAft>
                      </a:pPr>
                      <a:r>
                        <a:rPr lang="en-US" sz="3200">
                          <a:effectLst/>
                          <a:latin typeface="Times New Roman" panose="02020603050405020304" pitchFamily="18" charset="0"/>
                          <a:ea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a:effectLst/>
                          <a:latin typeface="Times New Roman" panose="02020603050405020304" pitchFamily="18" charset="0"/>
                          <a:ea typeface="Times New Roman" panose="02020603050405020304" pitchFamily="18" charset="0"/>
                        </a:rPr>
                        <a:t>di-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dirty="0">
                          <a:effectLst/>
                          <a:latin typeface="Times New Roman" panose="02020603050405020304" pitchFamily="18" charset="0"/>
                          <a:ea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dirty="0" err="1">
                          <a:effectLst/>
                          <a:latin typeface="Times New Roman" panose="02020603050405020304" pitchFamily="18" charset="0"/>
                          <a:ea typeface="Times New Roman" panose="02020603050405020304" pitchFamily="18" charset="0"/>
                        </a:rPr>
                        <a:t>hepta</a:t>
                      </a:r>
                      <a:r>
                        <a:rPr lang="en-US" sz="32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2560048"/>
                  </a:ext>
                </a:extLst>
              </a:tr>
              <a:tr h="584788">
                <a:tc>
                  <a:txBody>
                    <a:bodyPr/>
                    <a:lstStyle/>
                    <a:p>
                      <a:pPr marL="0" marR="0" algn="ctr">
                        <a:spcBef>
                          <a:spcPts val="0"/>
                        </a:spcBef>
                        <a:spcAft>
                          <a:spcPts val="0"/>
                        </a:spcAft>
                      </a:pPr>
                      <a:r>
                        <a:rPr lang="en-US" sz="3200">
                          <a:effectLst/>
                          <a:latin typeface="Times New Roman" panose="02020603050405020304" pitchFamily="18" charset="0"/>
                          <a:ea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a:effectLst/>
                          <a:latin typeface="Times New Roman" panose="02020603050405020304" pitchFamily="18" charset="0"/>
                          <a:ea typeface="Times New Roman" panose="02020603050405020304" pitchFamily="18" charset="0"/>
                        </a:rPr>
                        <a:t>tri-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dirty="0">
                          <a:effectLst/>
                          <a:latin typeface="Times New Roman" panose="02020603050405020304" pitchFamily="18" charset="0"/>
                          <a:ea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dirty="0" err="1">
                          <a:effectLst/>
                          <a:latin typeface="Times New Roman" panose="02020603050405020304" pitchFamily="18" charset="0"/>
                          <a:ea typeface="Times New Roman" panose="02020603050405020304" pitchFamily="18" charset="0"/>
                        </a:rPr>
                        <a:t>octa</a:t>
                      </a:r>
                      <a:r>
                        <a:rPr lang="en-US" sz="32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69856827"/>
                  </a:ext>
                </a:extLst>
              </a:tr>
              <a:tr h="584788">
                <a:tc>
                  <a:txBody>
                    <a:bodyPr/>
                    <a:lstStyle/>
                    <a:p>
                      <a:pPr marL="0" marR="0" algn="ctr">
                        <a:spcBef>
                          <a:spcPts val="0"/>
                        </a:spcBef>
                        <a:spcAft>
                          <a:spcPts val="0"/>
                        </a:spcAft>
                      </a:pPr>
                      <a:r>
                        <a:rPr lang="en-US" sz="3200">
                          <a:effectLst/>
                          <a:latin typeface="Times New Roman" panose="02020603050405020304" pitchFamily="18" charset="0"/>
                          <a:ea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a:effectLst/>
                          <a:latin typeface="Times New Roman" panose="02020603050405020304" pitchFamily="18" charset="0"/>
                          <a:ea typeface="Times New Roman" panose="02020603050405020304" pitchFamily="18" charset="0"/>
                        </a:rPr>
                        <a:t>tetra-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a:effectLst/>
                          <a:latin typeface="Times New Roman" panose="02020603050405020304" pitchFamily="18" charset="0"/>
                          <a:ea typeface="Times New Roman" panose="02020603050405020304" pitchFamily="18"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dirty="0" err="1">
                          <a:effectLst/>
                          <a:latin typeface="Times New Roman" panose="02020603050405020304" pitchFamily="18" charset="0"/>
                          <a:ea typeface="Times New Roman" panose="02020603050405020304" pitchFamily="18" charset="0"/>
                        </a:rPr>
                        <a:t>nona</a:t>
                      </a:r>
                      <a:r>
                        <a:rPr lang="en-US" sz="32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89514243"/>
                  </a:ext>
                </a:extLst>
              </a:tr>
              <a:tr h="584788">
                <a:tc>
                  <a:txBody>
                    <a:bodyPr/>
                    <a:lstStyle/>
                    <a:p>
                      <a:pPr marL="0" marR="0" algn="ctr">
                        <a:spcBef>
                          <a:spcPts val="0"/>
                        </a:spcBef>
                        <a:spcAft>
                          <a:spcPts val="0"/>
                        </a:spcAft>
                      </a:pPr>
                      <a:r>
                        <a:rPr lang="en-US" sz="3200">
                          <a:effectLst/>
                          <a:latin typeface="Times New Roman" panose="02020603050405020304" pitchFamily="18" charset="0"/>
                          <a:ea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dirty="0">
                          <a:effectLst/>
                          <a:latin typeface="Times New Roman" panose="02020603050405020304" pitchFamily="18" charset="0"/>
                          <a:ea typeface="Times New Roman" panose="02020603050405020304" pitchFamily="18" charset="0"/>
                        </a:rPr>
                        <a:t>penta-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a:effectLst/>
                          <a:latin typeface="Times New Roman" panose="02020603050405020304" pitchFamily="18" charset="0"/>
                          <a:ea typeface="Times New Roman" panose="02020603050405020304" pitchFamily="18"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dirty="0" err="1">
                          <a:effectLst/>
                          <a:latin typeface="Times New Roman" panose="02020603050405020304" pitchFamily="18" charset="0"/>
                          <a:ea typeface="Times New Roman" panose="02020603050405020304" pitchFamily="18" charset="0"/>
                        </a:rPr>
                        <a:t>deca</a:t>
                      </a:r>
                      <a:r>
                        <a:rPr lang="en-US" sz="3200" dirty="0">
                          <a:effectLst/>
                          <a:latin typeface="Times New Roman" panose="02020603050405020304" pitchFamily="18" charset="0"/>
                          <a:ea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33613489"/>
                  </a:ext>
                </a:extLst>
              </a:tr>
            </a:tbl>
          </a:graphicData>
        </a:graphic>
      </p:graphicFrame>
    </p:spTree>
    <p:extLst>
      <p:ext uri="{BB962C8B-B14F-4D97-AF65-F5344CB8AC3E}">
        <p14:creationId xmlns:p14="http://schemas.microsoft.com/office/powerpoint/2010/main" val="1155860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Practice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80415208"/>
              </p:ext>
            </p:extLst>
          </p:nvPr>
        </p:nvGraphicFramePr>
        <p:xfrm>
          <a:off x="838202" y="1919416"/>
          <a:ext cx="9945129" cy="4328413"/>
        </p:xfrm>
        <a:graphic>
          <a:graphicData uri="http://schemas.openxmlformats.org/drawingml/2006/table">
            <a:tbl>
              <a:tblPr firstRow="1" firstCol="1" bandRow="1"/>
              <a:tblGrid>
                <a:gridCol w="3023067"/>
                <a:gridCol w="1545224"/>
                <a:gridCol w="565982"/>
                <a:gridCol w="1455385"/>
                <a:gridCol w="3355471"/>
              </a:tblGrid>
              <a:tr h="982457">
                <a:tc>
                  <a:txBody>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Formula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Formula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2457">
                <a:tc>
                  <a:txBody>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Sodium phosphate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NH</a:t>
                      </a:r>
                      <a:r>
                        <a:rPr lang="en-US" sz="2800" baseline="-25000">
                          <a:effectLst/>
                          <a:latin typeface="Calibri" panose="020F0502020204030204" pitchFamily="34" charset="0"/>
                          <a:ea typeface="Calibri" panose="020F0502020204030204" pitchFamily="34" charset="0"/>
                          <a:cs typeface="Times New Roman" panose="02020603050405020304" pitchFamily="18" charset="0"/>
                        </a:rPr>
                        <a:t>4</a:t>
                      </a:r>
                      <a:r>
                        <a:rPr lang="en-US" sz="2800">
                          <a:effectLst/>
                          <a:latin typeface="Calibri" panose="020F0502020204030204" pitchFamily="34" charset="0"/>
                          <a:ea typeface="Calibri" panose="020F0502020204030204" pitchFamily="34" charset="0"/>
                          <a:cs typeface="Times New Roman" panose="02020603050405020304" pitchFamily="18" charset="0"/>
                        </a:rPr>
                        <a:t>OH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833">
                <a:tc>
                  <a:txBody>
                    <a:bodyPr/>
                    <a:lstStyle/>
                    <a:p>
                      <a:pPr marL="0" marR="0">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Calcium nitrite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VCl</a:t>
                      </a:r>
                      <a:r>
                        <a:rPr lang="en-US" sz="2800" baseline="-25000" dirty="0">
                          <a:effectLst/>
                          <a:latin typeface="Calibri" panose="020F0502020204030204" pitchFamily="34" charset="0"/>
                          <a:ea typeface="Calibri" panose="020F0502020204030204" pitchFamily="34" charset="0"/>
                          <a:cs typeface="Times New Roman" panose="02020603050405020304" pitchFamily="18" charset="0"/>
                        </a:rPr>
                        <a:t>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833">
                <a:tc>
                  <a:txBody>
                    <a:bodyPr/>
                    <a:lstStyle/>
                    <a:p>
                      <a:pPr marL="0" marR="0">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Iron(III) bromide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Ag</a:t>
                      </a:r>
                      <a:r>
                        <a:rPr lang="en-US" sz="2800" baseline="-25000">
                          <a:effectLst/>
                          <a:latin typeface="Calibri" panose="020F0502020204030204" pitchFamily="34" charset="0"/>
                          <a:ea typeface="Calibri" panose="020F0502020204030204" pitchFamily="34" charset="0"/>
                          <a:cs typeface="Times New Roman" panose="02020603050405020304" pitchFamily="18" charset="0"/>
                        </a:rPr>
                        <a:t>2</a:t>
                      </a:r>
                      <a:r>
                        <a:rPr lang="en-US" sz="2800">
                          <a:effectLst/>
                          <a:latin typeface="Calibri" panose="020F0502020204030204" pitchFamily="34" charset="0"/>
                          <a:ea typeface="Calibri" panose="020F0502020204030204" pitchFamily="34" charset="0"/>
                          <a:cs typeface="Times New Roman" panose="02020603050405020304" pitchFamily="18" charset="0"/>
                        </a:rPr>
                        <a:t>SO</a:t>
                      </a:r>
                      <a:r>
                        <a:rPr lang="en-US" sz="2800" baseline="-25000">
                          <a:effectLst/>
                          <a:latin typeface="Calibri" panose="020F0502020204030204" pitchFamily="34" charset="0"/>
                          <a:ea typeface="Calibri" panose="020F0502020204030204" pitchFamily="34" charset="0"/>
                          <a:cs typeface="Times New Roman" panose="02020603050405020304" pitchFamily="18" charset="0"/>
                        </a:rPr>
                        <a:t>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833">
                <a:tc>
                  <a:txBody>
                    <a:bodyPr/>
                    <a:lstStyle/>
                    <a:p>
                      <a:pPr marL="0" marR="0">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Carbon disulfide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CaCO</a:t>
                      </a:r>
                      <a:r>
                        <a:rPr lang="en-US" sz="2800" baseline="-25000">
                          <a:effectLst/>
                          <a:latin typeface="Calibri" panose="020F0502020204030204" pitchFamily="34" charset="0"/>
                          <a:ea typeface="Calibri" panose="020F0502020204030204" pitchFamily="34" charset="0"/>
                          <a:cs typeface="Times New Roman" panose="02020603050405020304" pitchFamily="18" charset="0"/>
                        </a:rPr>
                        <a:t>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91451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3760"/>
            <a:ext cx="10515600" cy="1325563"/>
          </a:xfrm>
        </p:spPr>
        <p:txBody>
          <a:bodyPr/>
          <a:lstStyle/>
          <a:p>
            <a:pPr algn="ctr"/>
            <a:r>
              <a:rPr lang="en-US" b="1" i="1" u="sng" dirty="0"/>
              <a:t>Rules for drawing Lewis  covalent Structures  </a:t>
            </a:r>
            <a:r>
              <a:rPr lang="en-US" dirty="0"/>
              <a:t/>
            </a:r>
            <a:br>
              <a:rPr lang="en-US" dirty="0"/>
            </a:br>
            <a:endParaRPr lang="en-US" dirty="0"/>
          </a:p>
        </p:txBody>
      </p:sp>
      <p:sp>
        <p:nvSpPr>
          <p:cNvPr id="3" name="Content Placeholder 2"/>
          <p:cNvSpPr>
            <a:spLocks noGrp="1"/>
          </p:cNvSpPr>
          <p:nvPr>
            <p:ph idx="1"/>
          </p:nvPr>
        </p:nvSpPr>
        <p:spPr>
          <a:xfrm>
            <a:off x="286871" y="1039906"/>
            <a:ext cx="11573435" cy="5818094"/>
          </a:xfrm>
        </p:spPr>
        <p:txBody>
          <a:bodyPr>
            <a:normAutofit fontScale="92500" lnSpcReduction="10000"/>
          </a:bodyPr>
          <a:lstStyle/>
          <a:p>
            <a:pPr marL="514350" indent="-514350">
              <a:buFont typeface="+mj-lt"/>
              <a:buAutoNum type="arabicPeriod"/>
            </a:pPr>
            <a:r>
              <a:rPr lang="en-US" dirty="0"/>
              <a:t>Calculate the total number of valence electrons available in the molecule by adding together the valence electron counts for all atoms in the molecule.</a:t>
            </a:r>
          </a:p>
          <a:p>
            <a:pPr marL="514350" indent="-514350">
              <a:buFont typeface="+mj-lt"/>
              <a:buAutoNum type="arabicPeriod"/>
            </a:pPr>
            <a:r>
              <a:rPr lang="en-US" dirty="0"/>
              <a:t>Write the chemical symbols of the atoms in the molecule in the order in which they are bonded to one another, and the place a single covalent bond, involving two electrons, between each pair of bonded atoms.</a:t>
            </a:r>
          </a:p>
          <a:p>
            <a:pPr marL="514350" indent="-514350">
              <a:buFont typeface="+mj-lt"/>
              <a:buAutoNum type="arabicPeriod"/>
            </a:pPr>
            <a:r>
              <a:rPr lang="en-US" dirty="0"/>
              <a:t>Add nonbonding electron pairs to the structure such that each atom bonded to the central atom has an octet of electrons.  Remember that for hydrogen, it is a duet.</a:t>
            </a:r>
          </a:p>
          <a:p>
            <a:pPr marL="514350" indent="-514350">
              <a:buFont typeface="+mj-lt"/>
              <a:buAutoNum type="arabicPeriod"/>
            </a:pPr>
            <a:r>
              <a:rPr lang="en-US" dirty="0"/>
              <a:t>Place any remaining electrons on the central atom structure.</a:t>
            </a:r>
          </a:p>
          <a:p>
            <a:pPr marL="514350" indent="-514350">
              <a:buFont typeface="+mj-lt"/>
              <a:buAutoNum type="arabicPeriod"/>
            </a:pPr>
            <a:r>
              <a:rPr lang="en-US" dirty="0"/>
              <a:t>If there are not enough electrons to give the central atom an octet, then use one or more pairs of nonbonding electrons on the atoms bonded to the central atom to form double or triple bonds.	</a:t>
            </a:r>
          </a:p>
          <a:p>
            <a:pPr marL="514350" indent="-514350">
              <a:buFont typeface="+mj-lt"/>
              <a:buAutoNum type="arabicPeriod"/>
            </a:pPr>
            <a:r>
              <a:rPr lang="en-US" dirty="0"/>
              <a:t>Count the total number of electrons in the completed Lewis structure to make sure it is equal to the total number of valence electrons available for bonding as calculated in step 1.</a:t>
            </a:r>
          </a:p>
          <a:p>
            <a:endParaRPr lang="en-US" dirty="0"/>
          </a:p>
        </p:txBody>
      </p:sp>
    </p:spTree>
    <p:extLst>
      <p:ext uri="{BB962C8B-B14F-4D97-AF65-F5344CB8AC3E}">
        <p14:creationId xmlns:p14="http://schemas.microsoft.com/office/powerpoint/2010/main" val="266959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1709"/>
          </a:xfrm>
        </p:spPr>
        <p:txBody>
          <a:bodyPr>
            <a:normAutofit fontScale="90000"/>
          </a:bodyPr>
          <a:lstStyle/>
          <a:p>
            <a:pPr algn="ctr"/>
            <a:r>
              <a:rPr lang="en-US" dirty="0"/>
              <a:t>Quantized Energy Levels</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2546"/>
          <a:stretch/>
        </p:blipFill>
        <p:spPr>
          <a:xfrm>
            <a:off x="4075612" y="1907178"/>
            <a:ext cx="3441166" cy="3056404"/>
          </a:xfrm>
          <a:prstGeom prst="rect">
            <a:avLst/>
          </a:prstGeom>
        </p:spPr>
      </p:pic>
      <p:sp>
        <p:nvSpPr>
          <p:cNvPr id="5" name="Rectangle 4"/>
          <p:cNvSpPr/>
          <p:nvPr/>
        </p:nvSpPr>
        <p:spPr>
          <a:xfrm>
            <a:off x="838200" y="5274269"/>
            <a:ext cx="10839994" cy="1077218"/>
          </a:xfrm>
          <a:prstGeom prst="rect">
            <a:avLst/>
          </a:prstGeom>
        </p:spPr>
        <p:txBody>
          <a:bodyPr wrap="square">
            <a:spAutoFit/>
          </a:bodyPr>
          <a:lstStyle/>
          <a:p>
            <a:r>
              <a:rPr lang="en-US" sz="3200" dirty="0"/>
              <a:t>Electrons exist only at distinct energy levels (steps on the staircase), not in between. </a:t>
            </a:r>
          </a:p>
        </p:txBody>
      </p:sp>
      <p:sp>
        <p:nvSpPr>
          <p:cNvPr id="6" name="Rectangle 5"/>
          <p:cNvSpPr/>
          <p:nvPr/>
        </p:nvSpPr>
        <p:spPr>
          <a:xfrm>
            <a:off x="838200" y="989652"/>
            <a:ext cx="10515599" cy="1077218"/>
          </a:xfrm>
          <a:prstGeom prst="rect">
            <a:avLst/>
          </a:prstGeom>
        </p:spPr>
        <p:txBody>
          <a:bodyPr wrap="square">
            <a:spAutoFit/>
          </a:bodyPr>
          <a:lstStyle/>
          <a:p>
            <a:r>
              <a:rPr lang="en-US" altLang="en-US" sz="3200" dirty="0">
                <a:hlinkClick r:id="" action="ppaction://noaction">
                  <a:snd r:embed="rId3" name="principle_quantum_number.wav"/>
                </a:hlinkClick>
              </a:rPr>
              <a:t>Principal quantum number</a:t>
            </a:r>
            <a:r>
              <a:rPr lang="en-US" altLang="en-US" sz="3200" dirty="0"/>
              <a:t> (</a:t>
            </a:r>
            <a:r>
              <a:rPr lang="en-US" altLang="en-US" sz="3200" i="1" dirty="0"/>
              <a:t>n</a:t>
            </a:r>
            <a:r>
              <a:rPr lang="en-US" altLang="en-US" sz="3200" dirty="0"/>
              <a:t>) indicates the relative size and energy of atomic orbitals.</a:t>
            </a:r>
          </a:p>
        </p:txBody>
      </p:sp>
    </p:spTree>
    <p:extLst>
      <p:ext uri="{BB962C8B-B14F-4D97-AF65-F5344CB8AC3E}">
        <p14:creationId xmlns:p14="http://schemas.microsoft.com/office/powerpoint/2010/main" val="1365997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671" y="105150"/>
            <a:ext cx="10515600" cy="1194734"/>
          </a:xfrm>
        </p:spPr>
        <p:txBody>
          <a:bodyPr>
            <a:normAutofit/>
          </a:bodyPr>
          <a:lstStyle/>
          <a:p>
            <a:pPr algn="ctr"/>
            <a:r>
              <a:rPr lang="en-US" altLang="en-US" b="1" dirty="0">
                <a:ea typeface="ＭＳ Ｐゴシック" panose="020B0600070205080204" pitchFamily="34" charset="-128"/>
              </a:rPr>
              <a:t>Electronegativity</a:t>
            </a:r>
            <a:endParaRPr lang="en-US" dirty="0"/>
          </a:p>
        </p:txBody>
      </p:sp>
      <p:sp>
        <p:nvSpPr>
          <p:cNvPr id="3" name="Content Placeholder 2"/>
          <p:cNvSpPr>
            <a:spLocks noGrp="1"/>
          </p:cNvSpPr>
          <p:nvPr>
            <p:ph idx="1"/>
          </p:nvPr>
        </p:nvSpPr>
        <p:spPr>
          <a:xfrm>
            <a:off x="972671" y="1111624"/>
            <a:ext cx="11376212" cy="4849906"/>
          </a:xfrm>
        </p:spPr>
        <p:txBody>
          <a:bodyPr>
            <a:normAutofit/>
          </a:bodyPr>
          <a:lstStyle/>
          <a:p>
            <a:pPr>
              <a:buFontTx/>
              <a:buNone/>
            </a:pPr>
            <a:r>
              <a:rPr lang="en-US" dirty="0"/>
              <a:t> </a:t>
            </a:r>
            <a:r>
              <a:rPr lang="en-US" altLang="en-US" b="1" dirty="0">
                <a:ea typeface="ＭＳ Ｐゴシック" panose="020B0600070205080204" pitchFamily="34" charset="-128"/>
              </a:rPr>
              <a:t> </a:t>
            </a:r>
            <a:r>
              <a:rPr lang="en-US" altLang="en-US" sz="3200" dirty="0">
                <a:ea typeface="ＭＳ Ｐゴシック" panose="020B0600070205080204" pitchFamily="34" charset="-128"/>
              </a:rPr>
              <a:t>The ability of an atom to attract the bonding electrons of a covalent bond to itself</a:t>
            </a:r>
            <a:endParaRPr lang="en-US" sz="3200" dirty="0"/>
          </a:p>
          <a:p>
            <a:pPr marL="0" indent="0">
              <a:buNone/>
            </a:pPr>
            <a:endParaRPr lang="en-US" altLang="en-US" sz="3200" dirty="0">
              <a:ea typeface="ＭＳ Ｐゴシック" panose="020B0600070205080204" pitchFamily="34" charset="-128"/>
            </a:endParaRPr>
          </a:p>
          <a:p>
            <a:pPr marL="0" indent="0">
              <a:buNone/>
            </a:pPr>
            <a:endParaRPr lang="en-US" dirty="0"/>
          </a:p>
        </p:txBody>
      </p:sp>
      <p:pic>
        <p:nvPicPr>
          <p:cNvPr id="4" name="Picture 3" descr="03_14_Figure.jpg"/>
          <p:cNvPicPr>
            <a:picLocks noChangeAspect="1"/>
          </p:cNvPicPr>
          <p:nvPr/>
        </p:nvPicPr>
        <p:blipFill>
          <a:blip r:embed="rId2">
            <a:extLst>
              <a:ext uri="{28A0092B-C50C-407E-A947-70E740481C1C}">
                <a14:useLocalDpi xmlns:a14="http://schemas.microsoft.com/office/drawing/2010/main" val="0"/>
              </a:ext>
            </a:extLst>
          </a:blip>
          <a:srcRect b="2353"/>
          <a:stretch>
            <a:fillRect/>
          </a:stretch>
        </p:blipFill>
        <p:spPr bwMode="auto">
          <a:xfrm>
            <a:off x="2472857" y="2013475"/>
            <a:ext cx="5927072" cy="4456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835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Determining the Central Atom</a:t>
            </a:r>
          </a:p>
        </p:txBody>
      </p:sp>
      <p:sp>
        <p:nvSpPr>
          <p:cNvPr id="3" name="Content Placeholder 2"/>
          <p:cNvSpPr>
            <a:spLocks noGrp="1"/>
          </p:cNvSpPr>
          <p:nvPr>
            <p:ph idx="1"/>
          </p:nvPr>
        </p:nvSpPr>
        <p:spPr>
          <a:xfrm>
            <a:off x="493059" y="1515034"/>
            <a:ext cx="11358281" cy="5109883"/>
          </a:xfrm>
        </p:spPr>
        <p:txBody>
          <a:bodyPr>
            <a:normAutofit/>
          </a:bodyPr>
          <a:lstStyle/>
          <a:p>
            <a:pPr lvl="0"/>
            <a:r>
              <a:rPr lang="en-US" sz="3200" dirty="0"/>
              <a:t>Almost always, the </a:t>
            </a:r>
            <a:r>
              <a:rPr lang="en-US" sz="3200" u="sng" dirty="0"/>
              <a:t>least</a:t>
            </a:r>
            <a:r>
              <a:rPr lang="en-US" sz="3200" dirty="0"/>
              <a:t> electronegative atom is the central atom.</a:t>
            </a:r>
          </a:p>
          <a:p>
            <a:pPr lvl="0"/>
            <a:r>
              <a:rPr lang="en-US" sz="3200" dirty="0"/>
              <a:t>For example, in ClO</a:t>
            </a:r>
            <a:r>
              <a:rPr lang="en-US" sz="3200" baseline="-25000" dirty="0"/>
              <a:t>2</a:t>
            </a:r>
            <a:r>
              <a:rPr lang="en-US" sz="3200" dirty="0"/>
              <a:t>, the Cl is the central atom; in SO</a:t>
            </a:r>
            <a:r>
              <a:rPr lang="en-US" sz="3200" baseline="-25000" dirty="0"/>
              <a:t>3</a:t>
            </a:r>
            <a:r>
              <a:rPr lang="en-US" sz="3200" dirty="0"/>
              <a:t> the S is the central atom.</a:t>
            </a:r>
          </a:p>
          <a:p>
            <a:pPr lvl="0"/>
            <a:r>
              <a:rPr lang="en-US" sz="3200" dirty="0"/>
              <a:t>Select the unique atom, even when it is the most electronegative: e.g., the O in Cl</a:t>
            </a:r>
            <a:r>
              <a:rPr lang="en-US" sz="3200" baseline="-25000" dirty="0"/>
              <a:t>2</a:t>
            </a:r>
            <a:r>
              <a:rPr lang="en-US" sz="3200" dirty="0"/>
              <a:t>O.</a:t>
            </a:r>
          </a:p>
          <a:p>
            <a:pPr lvl="0"/>
            <a:r>
              <a:rPr lang="en-US" sz="3200" dirty="0"/>
              <a:t>A wrong choice usually will be indicated by your being unable to write a valid structure.</a:t>
            </a:r>
          </a:p>
          <a:p>
            <a:pPr lvl="0"/>
            <a:r>
              <a:rPr lang="en-US" sz="3200" dirty="0"/>
              <a:t>Carbon, when present, is always the central atom.  Hydrogen can never be the central atom since it can have only one bond.</a:t>
            </a:r>
          </a:p>
          <a:p>
            <a:endParaRPr lang="en-US" dirty="0"/>
          </a:p>
        </p:txBody>
      </p:sp>
    </p:spTree>
    <p:extLst>
      <p:ext uri="{BB962C8B-B14F-4D97-AF65-F5344CB8AC3E}">
        <p14:creationId xmlns:p14="http://schemas.microsoft.com/office/powerpoint/2010/main" val="2446654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_04_Table.jpg"/>
          <p:cNvPicPr>
            <a:picLocks noChangeAspect="1"/>
          </p:cNvPicPr>
          <p:nvPr/>
        </p:nvPicPr>
        <p:blipFill>
          <a:blip r:embed="rId2">
            <a:extLst>
              <a:ext uri="{28A0092B-C50C-407E-A947-70E740481C1C}">
                <a14:useLocalDpi xmlns:a14="http://schemas.microsoft.com/office/drawing/2010/main" val="0"/>
              </a:ext>
            </a:extLst>
          </a:blip>
          <a:srcRect b="2652"/>
          <a:stretch>
            <a:fillRect/>
          </a:stretch>
        </p:blipFill>
        <p:spPr bwMode="auto">
          <a:xfrm>
            <a:off x="1465730" y="596153"/>
            <a:ext cx="8843682" cy="580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1132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Practice</a:t>
            </a:r>
          </a:p>
        </p:txBody>
      </p:sp>
      <p:sp>
        <p:nvSpPr>
          <p:cNvPr id="3" name="Content Placeholder 2"/>
          <p:cNvSpPr>
            <a:spLocks noGrp="1"/>
          </p:cNvSpPr>
          <p:nvPr>
            <p:ph idx="1"/>
          </p:nvPr>
        </p:nvSpPr>
        <p:spPr/>
        <p:txBody>
          <a:bodyPr/>
          <a:lstStyle/>
          <a:p>
            <a:r>
              <a:rPr lang="en-US" altLang="en-US" dirty="0">
                <a:latin typeface="Times" panose="02020603050405020304" pitchFamily="18" charset="0"/>
              </a:rPr>
              <a:t>Write a Lewis structure for H</a:t>
            </a:r>
            <a:r>
              <a:rPr lang="en-US" altLang="en-US" baseline="-25000" dirty="0">
                <a:latin typeface="Times" panose="02020603050405020304" pitchFamily="18" charset="0"/>
              </a:rPr>
              <a:t>2</a:t>
            </a:r>
            <a:r>
              <a:rPr lang="en-US" altLang="en-US" dirty="0">
                <a:latin typeface="Times" panose="02020603050405020304" pitchFamily="18" charset="0"/>
              </a:rPr>
              <a:t>CO.</a:t>
            </a:r>
          </a:p>
          <a:p>
            <a:endParaRPr lang="en-US" altLang="en-US" dirty="0">
              <a:latin typeface="Times" panose="02020603050405020304" pitchFamily="18" charset="0"/>
            </a:endParaRPr>
          </a:p>
          <a:p>
            <a:endParaRPr lang="en-US" altLang="en-US" dirty="0">
              <a:latin typeface="Times" panose="02020603050405020304" pitchFamily="18" charset="0"/>
            </a:endParaRPr>
          </a:p>
          <a:p>
            <a:r>
              <a:rPr lang="en-US" altLang="en-US" dirty="0">
                <a:latin typeface="Times" panose="02020603050405020304" pitchFamily="18" charset="0"/>
              </a:rPr>
              <a:t>Write the Lewis structure for the NH</a:t>
            </a:r>
            <a:r>
              <a:rPr lang="en-US" altLang="en-US" baseline="-25000" dirty="0">
                <a:latin typeface="Times" panose="02020603050405020304" pitchFamily="18" charset="0"/>
              </a:rPr>
              <a:t>4</a:t>
            </a:r>
            <a:r>
              <a:rPr lang="en-US" altLang="en-US" baseline="30000" dirty="0">
                <a:latin typeface="Times" panose="02020603050405020304" pitchFamily="18" charset="0"/>
              </a:rPr>
              <a:t>+</a:t>
            </a:r>
            <a:r>
              <a:rPr lang="en-US" altLang="en-US" dirty="0">
                <a:latin typeface="Times" panose="02020603050405020304" pitchFamily="18" charset="0"/>
              </a:rPr>
              <a:t> ion.</a:t>
            </a:r>
          </a:p>
          <a:p>
            <a:endParaRPr lang="en-US" altLang="en-US" dirty="0">
              <a:latin typeface="Times" panose="02020603050405020304" pitchFamily="18" charset="0"/>
            </a:endParaRPr>
          </a:p>
          <a:p>
            <a:endParaRPr lang="en-US" altLang="en-US" dirty="0">
              <a:latin typeface="Times" panose="02020603050405020304" pitchFamily="18" charset="0"/>
            </a:endParaRPr>
          </a:p>
          <a:p>
            <a:r>
              <a:rPr lang="en-US" altLang="en-US" dirty="0">
                <a:latin typeface="Times" panose="02020603050405020304" pitchFamily="18" charset="0"/>
              </a:rPr>
              <a:t>Write a Lewis structure for the </a:t>
            </a:r>
            <a:r>
              <a:rPr lang="en-US" altLang="en-US" dirty="0" err="1">
                <a:latin typeface="Times" panose="02020603050405020304" pitchFamily="18" charset="0"/>
              </a:rPr>
              <a:t>ClO</a:t>
            </a:r>
            <a:r>
              <a:rPr lang="en-US" altLang="en-US" baseline="30000" dirty="0">
                <a:latin typeface="Times" panose="02020603050405020304" pitchFamily="18" charset="0"/>
              </a:rPr>
              <a:t>–</a:t>
            </a:r>
            <a:r>
              <a:rPr lang="en-US" altLang="en-US" dirty="0">
                <a:latin typeface="Times" panose="02020603050405020304" pitchFamily="18" charset="0"/>
              </a:rPr>
              <a:t> ion.</a:t>
            </a:r>
          </a:p>
          <a:p>
            <a:endParaRPr lang="en-US" altLang="en-US" dirty="0">
              <a:latin typeface="Times" panose="02020603050405020304" pitchFamily="18" charset="0"/>
            </a:endParaRPr>
          </a:p>
          <a:p>
            <a:endParaRPr lang="en-US" dirty="0"/>
          </a:p>
        </p:txBody>
      </p:sp>
    </p:spTree>
    <p:extLst>
      <p:ext uri="{BB962C8B-B14F-4D97-AF65-F5344CB8AC3E}">
        <p14:creationId xmlns:p14="http://schemas.microsoft.com/office/powerpoint/2010/main" val="1125239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cs typeface="Times New Roman" pitchFamily="18" charset="0"/>
              </a:rPr>
              <a:t>Polar Bonds</a:t>
            </a:r>
            <a:endParaRPr lang="en-US" dirty="0"/>
          </a:p>
        </p:txBody>
      </p:sp>
      <p:sp>
        <p:nvSpPr>
          <p:cNvPr id="3" name="Content Placeholder 2"/>
          <p:cNvSpPr>
            <a:spLocks noGrp="1"/>
          </p:cNvSpPr>
          <p:nvPr>
            <p:ph idx="1"/>
          </p:nvPr>
        </p:nvSpPr>
        <p:spPr>
          <a:xfrm>
            <a:off x="466165" y="1538344"/>
            <a:ext cx="11403106" cy="5319656"/>
          </a:xfrm>
        </p:spPr>
        <p:txBody>
          <a:bodyPr/>
          <a:lstStyle/>
          <a:p>
            <a:r>
              <a:rPr lang="en-US" dirty="0">
                <a:cs typeface="Times New Roman" pitchFamily="18" charset="0"/>
              </a:rPr>
              <a:t>Bonds in which electrons are not shared equally due to the electronegativity differences.</a:t>
            </a:r>
            <a:r>
              <a:rPr lang="en-US" dirty="0"/>
              <a:t> </a:t>
            </a:r>
          </a:p>
          <a:p>
            <a:endParaRPr lang="en-US" dirty="0"/>
          </a:p>
        </p:txBody>
      </p:sp>
      <p:pic>
        <p:nvPicPr>
          <p:cNvPr id="4" name="Picture 3" descr="03_16_Figure.jpg"/>
          <p:cNvPicPr>
            <a:picLocks noChangeAspect="1"/>
          </p:cNvPicPr>
          <p:nvPr/>
        </p:nvPicPr>
        <p:blipFill>
          <a:blip r:embed="rId2">
            <a:extLst>
              <a:ext uri="{28A0092B-C50C-407E-A947-70E740481C1C}">
                <a14:useLocalDpi xmlns:a14="http://schemas.microsoft.com/office/drawing/2010/main" val="0"/>
              </a:ext>
            </a:extLst>
          </a:blip>
          <a:srcRect b="3851"/>
          <a:stretch>
            <a:fillRect/>
          </a:stretch>
        </p:blipFill>
        <p:spPr bwMode="auto">
          <a:xfrm>
            <a:off x="838200" y="2700992"/>
            <a:ext cx="8534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85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Chapter_10\B_Images\10_03_Table.jpg"/>
          <p:cNvPicPr>
            <a:picLocks noChangeAspect="1" noChangeArrowheads="1"/>
          </p:cNvPicPr>
          <p:nvPr/>
        </p:nvPicPr>
        <p:blipFill>
          <a:blip r:embed="rId2" cstate="print"/>
          <a:srcRect/>
          <a:stretch>
            <a:fillRect/>
          </a:stretch>
        </p:blipFill>
        <p:spPr bwMode="auto">
          <a:xfrm>
            <a:off x="1822263" y="803817"/>
            <a:ext cx="7479607" cy="5892817"/>
          </a:xfrm>
          <a:prstGeom prst="rect">
            <a:avLst/>
          </a:prstGeom>
          <a:noFill/>
        </p:spPr>
      </p:pic>
      <p:sp>
        <p:nvSpPr>
          <p:cNvPr id="5" name="Rectangle 4"/>
          <p:cNvSpPr/>
          <p:nvPr/>
        </p:nvSpPr>
        <p:spPr>
          <a:xfrm>
            <a:off x="2070848" y="95932"/>
            <a:ext cx="8095129" cy="707886"/>
          </a:xfrm>
          <a:prstGeom prst="rect">
            <a:avLst/>
          </a:prstGeom>
        </p:spPr>
        <p:txBody>
          <a:bodyPr wrap="square">
            <a:spAutoFit/>
          </a:bodyPr>
          <a:lstStyle/>
          <a:p>
            <a:pPr>
              <a:buFontTx/>
              <a:buNone/>
            </a:pPr>
            <a:r>
              <a:rPr lang="en-US" altLang="en-US" sz="4000" b="1" dirty="0">
                <a:ea typeface="ＭＳ Ｐゴシック" panose="020B0600070205080204" pitchFamily="34" charset="-128"/>
              </a:rPr>
              <a:t>Determining the Shape of a Molecule</a:t>
            </a:r>
            <a:endParaRPr lang="en-US" altLang="en-US" sz="4000" dirty="0">
              <a:ea typeface="ＭＳ Ｐゴシック" panose="020B0600070205080204" pitchFamily="34" charset="-128"/>
            </a:endParaRPr>
          </a:p>
        </p:txBody>
      </p:sp>
    </p:spTree>
    <p:extLst>
      <p:ext uri="{BB962C8B-B14F-4D97-AF65-F5344CB8AC3E}">
        <p14:creationId xmlns:p14="http://schemas.microsoft.com/office/powerpoint/2010/main" val="2646334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788000762"/>
              </p:ext>
            </p:extLst>
          </p:nvPr>
        </p:nvGraphicFramePr>
        <p:xfrm>
          <a:off x="1837188" y="1241571"/>
          <a:ext cx="9345336" cy="5071499"/>
        </p:xfrm>
        <a:graphic>
          <a:graphicData uri="http://schemas.openxmlformats.org/drawingml/2006/table">
            <a:tbl>
              <a:tblPr firstRow="1" firstCol="1" bandRow="1"/>
              <a:tblGrid>
                <a:gridCol w="2494729"/>
                <a:gridCol w="3464903"/>
                <a:gridCol w="3385704"/>
              </a:tblGrid>
              <a:tr h="1350627">
                <a:tc>
                  <a:txBody>
                    <a:bodyPr/>
                    <a:lstStyle/>
                    <a:p>
                      <a:pPr marL="0" marR="0" algn="ctr">
                        <a:lnSpc>
                          <a:spcPct val="115000"/>
                        </a:lnSpc>
                        <a:spcBef>
                          <a:spcPts val="0"/>
                        </a:spcBef>
                        <a:spcAft>
                          <a:spcPts val="0"/>
                        </a:spcAft>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molecule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altLang="ja-JP" sz="3200" dirty="0" smtClean="0">
                          <a:latin typeface="Calibri" panose="020F0502020204030204" pitchFamily="34" charset="0"/>
                          <a:ea typeface="Times New Roman" panose="02020603050405020304" pitchFamily="18" charset="0"/>
                          <a:cs typeface="Times New Roman" panose="02020603050405020304" pitchFamily="18" charset="0"/>
                        </a:rPr>
                        <a:t>electron arrangement</a:t>
                      </a:r>
                      <a:endParaRPr kumimoji="0" lang="en-US" altLang="ja-JP" sz="3200" b="0" i="0" u="none" strike="noStrike" cap="none" normalizeH="0" baseline="0" dirty="0" smtClean="0">
                        <a:ln>
                          <a:noFill/>
                        </a:ln>
                        <a:solidFill>
                          <a:schemeClr val="tx1"/>
                        </a:solidFill>
                        <a:effectLst/>
                        <a:latin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molecular geometry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9378">
                <a:tc>
                  <a:txBody>
                    <a:bodyPr/>
                    <a:lstStyle/>
                    <a:p>
                      <a:pPr marL="0" marR="0" algn="ctr">
                        <a:lnSpc>
                          <a:spcPct val="115000"/>
                        </a:lnSpc>
                        <a:spcBef>
                          <a:spcPts val="0"/>
                        </a:spcBef>
                        <a:spcAft>
                          <a:spcPts val="0"/>
                        </a:spcAft>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algn="ctr">
                        <a:lnSpc>
                          <a:spcPct val="115000"/>
                        </a:lnSpc>
                        <a:spcBef>
                          <a:spcPts val="0"/>
                        </a:spcBef>
                        <a:spcAft>
                          <a:spcPts val="0"/>
                        </a:spcAft>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1494">
                <a:tc>
                  <a:txBody>
                    <a:bodyPr/>
                    <a:lstStyle/>
                    <a:p>
                      <a:pPr marL="0" marR="0" algn="ctr">
                        <a:lnSpc>
                          <a:spcPct val="115000"/>
                        </a:lnSpc>
                        <a:spcBef>
                          <a:spcPts val="0"/>
                        </a:spcBef>
                        <a:spcAft>
                          <a:spcPts val="0"/>
                        </a:spcAft>
                      </a:pP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37653812"/>
              </p:ext>
            </p:extLst>
          </p:nvPr>
        </p:nvGraphicFramePr>
        <p:xfrm>
          <a:off x="2288121" y="3023761"/>
          <a:ext cx="1550666" cy="1097395"/>
        </p:xfrm>
        <a:graphic>
          <a:graphicData uri="http://schemas.openxmlformats.org/presentationml/2006/ole">
            <mc:AlternateContent xmlns:mc="http://schemas.openxmlformats.org/markup-compatibility/2006">
              <mc:Choice xmlns:v="urn:schemas-microsoft-com:vml" Requires="v">
                <p:oleObj spid="_x0000_s2061" r:id="rId3" imgW="621360" imgH="430920" progId="StructureOLEServer.Document">
                  <p:embed/>
                </p:oleObj>
              </mc:Choice>
              <mc:Fallback>
                <p:oleObj r:id="rId3" imgW="621360" imgH="430920" progId="StructureOLEServer.Document">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8121" y="3023761"/>
                        <a:ext cx="1550666" cy="1097395"/>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358377138"/>
              </p:ext>
            </p:extLst>
          </p:nvPr>
        </p:nvGraphicFramePr>
        <p:xfrm>
          <a:off x="2046525" y="4776962"/>
          <a:ext cx="2033857" cy="1456057"/>
        </p:xfrm>
        <a:graphic>
          <a:graphicData uri="http://schemas.openxmlformats.org/presentationml/2006/ole">
            <mc:AlternateContent xmlns:mc="http://schemas.openxmlformats.org/markup-compatibility/2006">
              <mc:Choice xmlns:v="urn:schemas-microsoft-com:vml" Requires="v">
                <p:oleObj spid="_x0000_s2062" r:id="rId5" imgW="835560" imgH="598320" progId="StructureOLEServer.Document">
                  <p:embed/>
                </p:oleObj>
              </mc:Choice>
              <mc:Fallback>
                <p:oleObj r:id="rId5" imgW="835560" imgH="598320" progId="StructureOLEServer.Document">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525" y="4776962"/>
                        <a:ext cx="2033857" cy="1456057"/>
                      </a:xfrm>
                      <a:prstGeom prst="rect">
                        <a:avLst/>
                      </a:prstGeom>
                      <a:noFill/>
                    </p:spPr>
                  </p:pic>
                </p:oleObj>
              </mc:Fallback>
            </mc:AlternateContent>
          </a:graphicData>
        </a:graphic>
      </p:graphicFrame>
      <p:sp>
        <p:nvSpPr>
          <p:cNvPr id="11" name="Rectangle 6"/>
          <p:cNvSpPr>
            <a:spLocks noChangeArrowheads="1"/>
          </p:cNvSpPr>
          <p:nvPr/>
        </p:nvSpPr>
        <p:spPr bwMode="auto">
          <a:xfrm>
            <a:off x="2215990" y="144286"/>
            <a:ext cx="134391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Determine the electron arrangement (orbital geometry) </a:t>
            </a:r>
          </a:p>
          <a:p>
            <a:pPr marL="0" marR="0" lvl="0" indent="0" algn="l" defTabSz="914400" rtl="0" eaLnBrk="0" fontAlgn="base" latinLnBrk="0" hangingPunct="0">
              <a:lnSpc>
                <a:spcPct val="100000"/>
              </a:lnSpc>
              <a:spcBef>
                <a:spcPct val="0"/>
              </a:spcBef>
              <a:spcAft>
                <a:spcPct val="0"/>
              </a:spcAft>
              <a:buClrTx/>
              <a:buSzTx/>
              <a:tabLst/>
            </a:pPr>
            <a:r>
              <a:rPr kumimoji="0" lang="en-US" altLang="ja-JP"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and molecular geometries for each of the following molecules.</a:t>
            </a:r>
            <a:endParaRPr kumimoji="0" lang="en-US" altLang="ja-JP" sz="2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855608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8922"/>
          </a:xfrm>
        </p:spPr>
        <p:txBody>
          <a:bodyPr>
            <a:normAutofit fontScale="90000"/>
          </a:bodyPr>
          <a:lstStyle/>
          <a:p>
            <a:pPr algn="ctr"/>
            <a:r>
              <a:rPr lang="en-US" altLang="en-US" b="1" dirty="0">
                <a:ea typeface="ＭＳ Ｐゴシック" panose="020B0600070205080204" pitchFamily="34" charset="-128"/>
              </a:rPr>
              <a:t>Molecular Polarity</a:t>
            </a:r>
            <a:endParaRPr lang="en-US" dirty="0"/>
          </a:p>
        </p:txBody>
      </p:sp>
      <p:sp>
        <p:nvSpPr>
          <p:cNvPr id="3" name="Content Placeholder 2"/>
          <p:cNvSpPr>
            <a:spLocks noGrp="1"/>
          </p:cNvSpPr>
          <p:nvPr>
            <p:ph idx="1"/>
          </p:nvPr>
        </p:nvSpPr>
        <p:spPr>
          <a:xfrm>
            <a:off x="838200" y="1156447"/>
            <a:ext cx="10515600" cy="5020516"/>
          </a:xfrm>
        </p:spPr>
        <p:txBody>
          <a:bodyPr/>
          <a:lstStyle/>
          <a:p>
            <a:r>
              <a:rPr lang="en-US" altLang="en-US" dirty="0">
                <a:ea typeface="ＭＳ Ｐゴシック" panose="020B0600070205080204" pitchFamily="34" charset="-128"/>
              </a:rPr>
              <a:t>A </a:t>
            </a:r>
            <a:r>
              <a:rPr lang="en-US" altLang="en-US" b="1" dirty="0">
                <a:ea typeface="ＭＳ Ｐゴシック" panose="020B0600070205080204" pitchFamily="34" charset="-128"/>
              </a:rPr>
              <a:t>polar molecule</a:t>
            </a:r>
            <a:r>
              <a:rPr lang="en-US" altLang="en-US" dirty="0">
                <a:ea typeface="ＭＳ Ｐゴシック" panose="020B0600070205080204" pitchFamily="34" charset="-128"/>
              </a:rPr>
              <a:t> has an uneven distribution of electrons over the molecule. </a:t>
            </a:r>
          </a:p>
          <a:p>
            <a:r>
              <a:rPr lang="en-US" altLang="en-US" dirty="0">
                <a:ea typeface="ＭＳ Ｐゴシック" panose="020B0600070205080204" pitchFamily="34" charset="-128"/>
              </a:rPr>
              <a:t>A </a:t>
            </a:r>
            <a:r>
              <a:rPr lang="en-US" altLang="en-US" b="1" dirty="0">
                <a:ea typeface="ＭＳ Ｐゴシック" panose="020B0600070205080204" pitchFamily="34" charset="-128"/>
              </a:rPr>
              <a:t>nonpolar molecule</a:t>
            </a:r>
            <a:r>
              <a:rPr lang="en-US" altLang="en-US" dirty="0">
                <a:ea typeface="ＭＳ Ｐゴシック" panose="020B0600070205080204" pitchFamily="34" charset="-128"/>
              </a:rPr>
              <a:t> has an even distribution of electrons over the entire molecule.</a:t>
            </a:r>
          </a:p>
          <a:p>
            <a:pPr marL="0" indent="0" algn="ctr">
              <a:buNone/>
            </a:pPr>
            <a:r>
              <a:rPr lang="en-US" dirty="0"/>
              <a:t>In order to be a polar molecule, two criteria must be met:</a:t>
            </a:r>
          </a:p>
          <a:p>
            <a:r>
              <a:rPr lang="en-US" dirty="0"/>
              <a:t>There must be at least one polar bond</a:t>
            </a:r>
          </a:p>
          <a:p>
            <a:r>
              <a:rPr lang="en-US" dirty="0"/>
              <a:t>The bond polarities must not ‘cancel out’ based on symmetry . </a:t>
            </a:r>
          </a:p>
          <a:p>
            <a:endParaRPr lang="en-US" dirty="0"/>
          </a:p>
        </p:txBody>
      </p:sp>
    </p:spTree>
    <p:extLst>
      <p:ext uri="{BB962C8B-B14F-4D97-AF65-F5344CB8AC3E}">
        <p14:creationId xmlns:p14="http://schemas.microsoft.com/office/powerpoint/2010/main" val="307801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5463"/>
          </a:xfrm>
        </p:spPr>
        <p:txBody>
          <a:bodyPr/>
          <a:lstStyle/>
          <a:p>
            <a:pPr algn="ctr"/>
            <a:r>
              <a:rPr lang="en-US" dirty="0"/>
              <a:t>Is the molecule polar or non-polar? </a:t>
            </a:r>
          </a:p>
        </p:txBody>
      </p:sp>
      <p:sp>
        <p:nvSpPr>
          <p:cNvPr id="3" name="Content Placeholder 2"/>
          <p:cNvSpPr>
            <a:spLocks noGrp="1"/>
          </p:cNvSpPr>
          <p:nvPr>
            <p:ph idx="1"/>
          </p:nvPr>
        </p:nvSpPr>
        <p:spPr>
          <a:xfrm>
            <a:off x="519953" y="1120588"/>
            <a:ext cx="11340353" cy="5396753"/>
          </a:xfrm>
        </p:spPr>
        <p:txBody>
          <a:bodyPr>
            <a:normAutofit/>
          </a:bodyPr>
          <a:lstStyle/>
          <a:p>
            <a:pPr marL="0" indent="0">
              <a:buNone/>
            </a:pPr>
            <a:r>
              <a:rPr lang="en-US" dirty="0"/>
              <a:t>To determine this;</a:t>
            </a:r>
          </a:p>
          <a:p>
            <a:pPr marL="514350" indent="-514350">
              <a:buFont typeface="+mj-lt"/>
              <a:buAutoNum type="alphaLcParenR"/>
            </a:pPr>
            <a:r>
              <a:rPr lang="en-US" dirty="0"/>
              <a:t> Show the electron tally for each molecule. Draw the Lewis Structure.</a:t>
            </a:r>
          </a:p>
          <a:p>
            <a:pPr marL="514350" indent="-514350">
              <a:buFont typeface="+mj-lt"/>
              <a:buAutoNum type="alphaLcParenR"/>
            </a:pPr>
            <a:r>
              <a:rPr lang="en-US" dirty="0"/>
              <a:t>Show the structural formula, and name the shape of each compound.</a:t>
            </a:r>
          </a:p>
          <a:p>
            <a:pPr marL="514350" indent="-514350">
              <a:buFont typeface="+mj-lt"/>
              <a:buAutoNum type="alphaLcParenR"/>
            </a:pPr>
            <a:r>
              <a:rPr lang="en-US" dirty="0"/>
              <a:t>Determine polarity of each bond, add δ </a:t>
            </a:r>
            <a:r>
              <a:rPr lang="en-US" baseline="30000" dirty="0"/>
              <a:t>−</a:t>
            </a:r>
            <a:r>
              <a:rPr lang="en-US" dirty="0"/>
              <a:t>and δ </a:t>
            </a:r>
            <a:r>
              <a:rPr lang="en-US" baseline="30000" dirty="0"/>
              <a:t>+</a:t>
            </a:r>
            <a:r>
              <a:rPr lang="en-US" dirty="0"/>
              <a:t> symbols onto the structures if necessary.</a:t>
            </a:r>
          </a:p>
          <a:p>
            <a:pPr marL="514350" indent="-514350">
              <a:buFont typeface="+mj-lt"/>
              <a:buAutoNum type="alphaLcParenR"/>
            </a:pPr>
            <a:r>
              <a:rPr lang="en-US" dirty="0"/>
              <a:t>Indicate with an arrow any net dipole in the molecule and then state whether each molecule is polar or non-polar. </a:t>
            </a:r>
          </a:p>
          <a:p>
            <a:pPr marL="0" indent="0" algn="ctr">
              <a:buNone/>
            </a:pPr>
            <a:endParaRPr lang="en-US" dirty="0"/>
          </a:p>
          <a:p>
            <a:pPr marL="0" indent="0" algn="ctr">
              <a:buNone/>
            </a:pPr>
            <a:r>
              <a:rPr lang="en-US" dirty="0"/>
              <a:t>Practice</a:t>
            </a:r>
          </a:p>
          <a:p>
            <a:pPr marL="0" indent="0" algn="ctr">
              <a:buNone/>
            </a:pPr>
            <a:r>
              <a:rPr lang="en-US" dirty="0"/>
              <a:t>Cl</a:t>
            </a:r>
            <a:r>
              <a:rPr lang="en-US" baseline="-25000" dirty="0"/>
              <a:t>2                                  </a:t>
            </a:r>
            <a:r>
              <a:rPr lang="en-US" dirty="0"/>
              <a:t> PCl</a:t>
            </a:r>
            <a:r>
              <a:rPr lang="en-US" baseline="-25000" dirty="0"/>
              <a:t>3                             </a:t>
            </a:r>
            <a:r>
              <a:rPr lang="en-US" dirty="0"/>
              <a:t>CCl</a:t>
            </a:r>
            <a:r>
              <a:rPr lang="en-US" baseline="-25000" dirty="0"/>
              <a:t>4</a:t>
            </a:r>
            <a:endParaRPr lang="en-US" dirty="0"/>
          </a:p>
          <a:p>
            <a:pPr marL="0" indent="0">
              <a:buNone/>
            </a:pPr>
            <a:r>
              <a:rPr lang="en-US" baseline="-25000" dirty="0"/>
              <a:t>                                                                                                                                            </a:t>
            </a:r>
            <a:r>
              <a:rPr lang="en-US" dirty="0"/>
              <a:t>                           </a:t>
            </a:r>
          </a:p>
        </p:txBody>
      </p:sp>
    </p:spTree>
    <p:extLst>
      <p:ext uri="{BB962C8B-B14F-4D97-AF65-F5344CB8AC3E}">
        <p14:creationId xmlns:p14="http://schemas.microsoft.com/office/powerpoint/2010/main" val="268192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8882" y="887506"/>
            <a:ext cx="10515600" cy="5737411"/>
          </a:xfrm>
        </p:spPr>
        <p:txBody>
          <a:bodyPr>
            <a:normAutofit/>
          </a:bodyPr>
          <a:lstStyle/>
          <a:p>
            <a:r>
              <a:rPr lang="en-US" altLang="en-US" b="1" dirty="0">
                <a:ea typeface="ＭＳ Ｐゴシック" panose="020B0600070205080204" pitchFamily="34" charset="-128"/>
              </a:rPr>
              <a:t>mole</a:t>
            </a:r>
            <a:r>
              <a:rPr lang="en-US" altLang="en-US" dirty="0">
                <a:ea typeface="ＭＳ Ｐゴシック" panose="020B0600070205080204" pitchFamily="34" charset="-128"/>
              </a:rPr>
              <a:t> The mass of an element in grams to the number of atoms it contains.  </a:t>
            </a:r>
          </a:p>
          <a:p>
            <a:r>
              <a:rPr lang="en-US" altLang="en-US" sz="2400" b="1" kern="0" dirty="0">
                <a:solidFill>
                  <a:srgbClr val="000000"/>
                </a:solidFill>
                <a:latin typeface="Arial"/>
                <a:ea typeface="ＭＳ Ｐゴシック" panose="020B0600070205080204" pitchFamily="34" charset="-128"/>
              </a:rPr>
              <a:t>Avogadro’s number (N): </a:t>
            </a:r>
            <a:r>
              <a:rPr lang="en-US" altLang="en-US" sz="2400" kern="0" dirty="0">
                <a:solidFill>
                  <a:srgbClr val="000000"/>
                </a:solidFill>
                <a:latin typeface="Arial"/>
                <a:ea typeface="ＭＳ Ｐゴシック" panose="020B0600070205080204" pitchFamily="34" charset="-128"/>
              </a:rPr>
              <a:t>1 mole particle = </a:t>
            </a:r>
            <a:r>
              <a:rPr lang="en-US" dirty="0"/>
              <a:t>6.022 x 10</a:t>
            </a:r>
            <a:r>
              <a:rPr lang="en-US" baseline="30000" dirty="0"/>
              <a:t>23</a:t>
            </a:r>
            <a:r>
              <a:rPr lang="en-US" dirty="0"/>
              <a:t> particles</a:t>
            </a:r>
          </a:p>
          <a:p>
            <a:pPr marL="0" indent="0">
              <a:buNone/>
            </a:pPr>
            <a:r>
              <a:rPr lang="en-US" dirty="0"/>
              <a:t>                 example</a:t>
            </a:r>
          </a:p>
          <a:p>
            <a:pPr marL="0" indent="0">
              <a:buNone/>
            </a:pPr>
            <a:endParaRPr lang="en-US" altLang="en-US" b="1" dirty="0">
              <a:ea typeface="ＭＳ Ｐゴシック" panose="020B0600070205080204" pitchFamily="34" charset="-128"/>
            </a:endParaRPr>
          </a:p>
          <a:p>
            <a:r>
              <a:rPr lang="en-US" altLang="en-US" b="1" dirty="0">
                <a:ea typeface="ＭＳ Ｐゴシック" panose="020B0600070205080204" pitchFamily="34" charset="-128"/>
              </a:rPr>
              <a:t>molar mass </a:t>
            </a:r>
            <a:r>
              <a:rPr lang="en-US" altLang="en-US" dirty="0">
                <a:ea typeface="ＭＳ Ｐゴシック" panose="020B0600070205080204" pitchFamily="34" charset="-128"/>
              </a:rPr>
              <a:t>in grams numerically equal to the atomic mass of that element.</a:t>
            </a:r>
            <a:r>
              <a:rPr lang="en-US" dirty="0"/>
              <a:t> </a:t>
            </a:r>
          </a:p>
          <a:p>
            <a:pPr marL="0" indent="0" algn="ctr">
              <a:buNone/>
            </a:pPr>
            <a:r>
              <a:rPr lang="en-US" dirty="0"/>
              <a:t>Molar mass – mass of a compound</a:t>
            </a:r>
          </a:p>
          <a:p>
            <a:pPr lvl="1" algn="ctr">
              <a:buNone/>
            </a:pPr>
            <a:r>
              <a:rPr lang="en-US" dirty="0"/>
              <a:t>= </a:t>
            </a:r>
            <a:r>
              <a:rPr lang="el-GR" dirty="0">
                <a:cs typeface="Arial" charset="0"/>
              </a:rPr>
              <a:t>Σ</a:t>
            </a:r>
            <a:r>
              <a:rPr lang="en-US" dirty="0">
                <a:cs typeface="Arial" charset="0"/>
              </a:rPr>
              <a:t> </a:t>
            </a:r>
            <a:r>
              <a:rPr lang="en-US" dirty="0"/>
              <a:t>atomic masses of constituent elements</a:t>
            </a:r>
          </a:p>
          <a:p>
            <a:r>
              <a:rPr lang="en-US" dirty="0"/>
              <a:t>C</a:t>
            </a:r>
            <a:r>
              <a:rPr lang="en-US" baseline="-25000" dirty="0"/>
              <a:t>2</a:t>
            </a:r>
            <a:r>
              <a:rPr lang="en-US" dirty="0"/>
              <a:t>H</a:t>
            </a:r>
            <a:r>
              <a:rPr lang="en-US" baseline="-25000" dirty="0"/>
              <a:t>6</a:t>
            </a:r>
            <a:r>
              <a:rPr lang="en-US" dirty="0"/>
              <a:t>  = 2(12.01) + 6(1.008) = 30.08 g/</a:t>
            </a:r>
            <a:r>
              <a:rPr lang="en-US" dirty="0" err="1"/>
              <a:t>mol</a:t>
            </a:r>
            <a:endParaRPr lang="en-US" dirty="0"/>
          </a:p>
          <a:p>
            <a:endParaRPr lang="en-US" sz="1600" dirty="0"/>
          </a:p>
          <a:p>
            <a:r>
              <a:rPr lang="en-US" dirty="0"/>
              <a:t>Ca</a:t>
            </a:r>
            <a:r>
              <a:rPr lang="en-US" baseline="-25000" dirty="0"/>
              <a:t>3</a:t>
            </a:r>
            <a:r>
              <a:rPr lang="en-US" dirty="0"/>
              <a:t>(PO</a:t>
            </a:r>
            <a:r>
              <a:rPr lang="en-US" baseline="-25000" dirty="0"/>
              <a:t>4</a:t>
            </a:r>
            <a:r>
              <a:rPr lang="en-US" dirty="0"/>
              <a:t>)</a:t>
            </a:r>
            <a:r>
              <a:rPr lang="en-US" baseline="-25000" dirty="0"/>
              <a:t>2</a:t>
            </a:r>
            <a:r>
              <a:rPr lang="en-US" dirty="0"/>
              <a:t> = 3(40.08) + 2(30.97) + 8(16.00) = 310.18 g/</a:t>
            </a:r>
            <a:r>
              <a:rPr lang="en-US" dirty="0" err="1"/>
              <a:t>mol</a:t>
            </a:r>
            <a:endParaRPr lang="en-US" dirty="0"/>
          </a:p>
        </p:txBody>
      </p:sp>
      <p:sp>
        <p:nvSpPr>
          <p:cNvPr id="4" name="Rectangle 2"/>
          <p:cNvSpPr>
            <a:spLocks noGrp="1" noChangeArrowheads="1"/>
          </p:cNvSpPr>
          <p:nvPr>
            <p:ph type="title"/>
          </p:nvPr>
        </p:nvSpPr>
        <p:spPr>
          <a:xfrm>
            <a:off x="918882" y="162579"/>
            <a:ext cx="10515600" cy="931116"/>
          </a:xfrm>
        </p:spPr>
        <p:txBody>
          <a:bodyPr/>
          <a:lstStyle/>
          <a:p>
            <a:pPr algn="ctr" eaLnBrk="1" hangingPunct="1"/>
            <a:r>
              <a:rPr lang="en-US" dirty="0"/>
              <a:t>Mole</a:t>
            </a:r>
          </a:p>
        </p:txBody>
      </p:sp>
      <p:pic>
        <p:nvPicPr>
          <p:cNvPr id="5" name="Picture 6" descr="slide3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8697" y="2465519"/>
            <a:ext cx="26574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302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pPr algn="ctr"/>
            <a:r>
              <a:rPr lang="en-US" altLang="en-US" dirty="0"/>
              <a:t>Electron Energy Level</a:t>
            </a:r>
            <a:endParaRPr lang="en-US" dirty="0"/>
          </a:p>
        </p:txBody>
      </p:sp>
      <p:sp>
        <p:nvSpPr>
          <p:cNvPr id="3" name="Content Placeholder 2"/>
          <p:cNvSpPr>
            <a:spLocks noGrp="1"/>
          </p:cNvSpPr>
          <p:nvPr>
            <p:ph idx="1"/>
          </p:nvPr>
        </p:nvSpPr>
        <p:spPr>
          <a:xfrm>
            <a:off x="522515" y="1737360"/>
            <a:ext cx="11482251" cy="4245430"/>
          </a:xfrm>
        </p:spPr>
        <p:txBody>
          <a:bodyPr>
            <a:normAutofit/>
          </a:bodyPr>
          <a:lstStyle/>
          <a:p>
            <a:pPr>
              <a:spcAft>
                <a:spcPts val="1800"/>
              </a:spcAft>
            </a:pPr>
            <a:r>
              <a:rPr lang="en-US" altLang="en-US" sz="3600" dirty="0"/>
              <a:t>Energy levels are broken up into sublevels </a:t>
            </a:r>
          </a:p>
          <a:p>
            <a:pPr>
              <a:spcAft>
                <a:spcPts val="1800"/>
              </a:spcAft>
            </a:pPr>
            <a:r>
              <a:rPr lang="en-US" altLang="en-US" sz="3600" dirty="0"/>
              <a:t>There are at least 4 possible types of sublevels—given labels: s, p, d, or f</a:t>
            </a:r>
          </a:p>
          <a:p>
            <a:pPr>
              <a:spcAft>
                <a:spcPts val="1800"/>
              </a:spcAft>
            </a:pPr>
            <a:r>
              <a:rPr lang="en-US" sz="3600" b="1" dirty="0"/>
              <a:t>Atomic orbitals</a:t>
            </a:r>
            <a:r>
              <a:rPr lang="en-US" sz="3600" dirty="0"/>
              <a:t> are regions of space around the nucleus of an </a:t>
            </a:r>
            <a:r>
              <a:rPr lang="en-US" sz="3600" b="1" dirty="0"/>
              <a:t>atom</a:t>
            </a:r>
            <a:r>
              <a:rPr lang="en-US" sz="3600" dirty="0"/>
              <a:t> where an electron is likely to be found.</a:t>
            </a:r>
            <a:endParaRPr lang="en-US" altLang="en-US" sz="3600" dirty="0"/>
          </a:p>
          <a:p>
            <a:endParaRPr lang="en-US" altLang="en-US" sz="1400" dirty="0"/>
          </a:p>
          <a:p>
            <a:endParaRPr lang="en-US" altLang="en-US" sz="1400" dirty="0"/>
          </a:p>
          <a:p>
            <a:endParaRPr lang="en-US" dirty="0"/>
          </a:p>
        </p:txBody>
      </p:sp>
    </p:spTree>
    <p:extLst>
      <p:ext uri="{BB962C8B-B14F-4D97-AF65-F5344CB8AC3E}">
        <p14:creationId xmlns:p14="http://schemas.microsoft.com/office/powerpoint/2010/main" val="3384564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3_Pg98_UnFigure.jpg"/>
          <p:cNvPicPr>
            <a:picLocks noGrp="1" noChangeAspect="1"/>
          </p:cNvPicPr>
          <p:nvPr>
            <p:ph idx="1"/>
          </p:nvPr>
        </p:nvPicPr>
        <p:blipFill>
          <a:blip r:embed="rId2">
            <a:extLst>
              <a:ext uri="{28A0092B-C50C-407E-A947-70E740481C1C}">
                <a14:useLocalDpi xmlns:a14="http://schemas.microsoft.com/office/drawing/2010/main" val="0"/>
              </a:ext>
            </a:extLst>
          </a:blip>
          <a:srcRect b="4727"/>
          <a:stretch>
            <a:fillRect/>
          </a:stretch>
        </p:blipFill>
        <p:spPr bwMode="auto">
          <a:xfrm>
            <a:off x="2303929" y="344570"/>
            <a:ext cx="8534400" cy="294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50258" y="3462186"/>
            <a:ext cx="11241742" cy="1569660"/>
          </a:xfrm>
          <a:prstGeom prst="rect">
            <a:avLst/>
          </a:prstGeom>
        </p:spPr>
        <p:txBody>
          <a:bodyPr wrap="square">
            <a:spAutoFit/>
          </a:bodyPr>
          <a:lstStyle/>
          <a:p>
            <a:pPr>
              <a:buFontTx/>
              <a:buNone/>
            </a:pPr>
            <a:r>
              <a:rPr lang="en-US" altLang="en-US" sz="3200" b="1" i="1" dirty="0">
                <a:ea typeface="ＭＳ Ｐゴシック" panose="020B0600070205080204" pitchFamily="34" charset="-128"/>
              </a:rPr>
              <a:t>Finding the Number of Molecules in a Sample</a:t>
            </a:r>
            <a:r>
              <a:rPr lang="en-US" altLang="en-US" sz="3200" dirty="0">
                <a:ea typeface="ＭＳ Ｐゴシック" panose="020B0600070205080204" pitchFamily="34" charset="-128"/>
              </a:rPr>
              <a:t> </a:t>
            </a:r>
          </a:p>
          <a:p>
            <a:r>
              <a:rPr lang="en-US" altLang="en-US" sz="3200" dirty="0">
                <a:ea typeface="ＭＳ Ｐゴシック" panose="020B0600070205080204" pitchFamily="34" charset="-128"/>
              </a:rPr>
              <a:t>Step 1: Calculate the molar mass of the compound. </a:t>
            </a:r>
          </a:p>
          <a:p>
            <a:r>
              <a:rPr lang="en-US" altLang="en-US" sz="3200" dirty="0">
                <a:ea typeface="ＭＳ Ｐゴシック" panose="020B0600070205080204" pitchFamily="34" charset="-128"/>
              </a:rPr>
              <a:t>Step 2:  Apply conversion factors to reach the desired unit.  </a:t>
            </a:r>
          </a:p>
        </p:txBody>
      </p:sp>
      <p:pic>
        <p:nvPicPr>
          <p:cNvPr id="6" name="Picture 5" descr="slide3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4263" y="5377927"/>
            <a:ext cx="690245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67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973" y="211009"/>
            <a:ext cx="11345562" cy="6354548"/>
          </a:xfrm>
        </p:spPr>
        <p:txBody>
          <a:bodyPr/>
          <a:lstStyle/>
          <a:p>
            <a:pPr marL="0" lvl="0" indent="0">
              <a:buNone/>
            </a:pPr>
            <a:r>
              <a:rPr lang="en-US" dirty="0"/>
              <a:t>Dimethyl sulfoxide also known as DMSO has the chemical formula (CH</a:t>
            </a:r>
            <a:r>
              <a:rPr lang="en-US" baseline="-25000" dirty="0"/>
              <a:t>3</a:t>
            </a:r>
            <a:r>
              <a:rPr lang="en-US" dirty="0"/>
              <a:t>)</a:t>
            </a:r>
            <a:r>
              <a:rPr lang="en-US" baseline="-25000" dirty="0"/>
              <a:t>2</a:t>
            </a:r>
            <a:r>
              <a:rPr lang="en-US" dirty="0"/>
              <a:t>SO.  </a:t>
            </a:r>
          </a:p>
          <a:p>
            <a:pPr lvl="1"/>
            <a:r>
              <a:rPr lang="en-US" dirty="0"/>
              <a:t>Calculate the molar mass of </a:t>
            </a:r>
            <a:r>
              <a:rPr lang="en-US" dirty="0" smtClean="0"/>
              <a:t>DMSO.</a:t>
            </a:r>
          </a:p>
          <a:p>
            <a:pPr lvl="1"/>
            <a:endParaRPr lang="en-US" dirty="0"/>
          </a:p>
          <a:p>
            <a:pPr lvl="1"/>
            <a:endParaRPr lang="en-US" dirty="0" smtClean="0"/>
          </a:p>
          <a:p>
            <a:pPr lvl="1"/>
            <a:endParaRPr lang="en-US" dirty="0" smtClean="0"/>
          </a:p>
          <a:p>
            <a:pPr lvl="1"/>
            <a:r>
              <a:rPr lang="en-US" dirty="0" smtClean="0"/>
              <a:t>Calculate </a:t>
            </a:r>
            <a:r>
              <a:rPr lang="en-US" dirty="0"/>
              <a:t>the mass of 4.63 </a:t>
            </a:r>
            <a:r>
              <a:rPr lang="en-US" dirty="0" err="1"/>
              <a:t>mol</a:t>
            </a:r>
            <a:r>
              <a:rPr lang="en-US" dirty="0"/>
              <a:t> of </a:t>
            </a:r>
            <a:r>
              <a:rPr lang="en-US" dirty="0" smtClean="0"/>
              <a:t>DMSO.</a:t>
            </a:r>
          </a:p>
          <a:p>
            <a:pPr lvl="1"/>
            <a:endParaRPr lang="en-US" dirty="0"/>
          </a:p>
          <a:p>
            <a:pPr lvl="1"/>
            <a:endParaRPr lang="en-US" dirty="0" smtClean="0"/>
          </a:p>
          <a:p>
            <a:pPr lvl="1"/>
            <a:endParaRPr lang="en-US" dirty="0" smtClean="0"/>
          </a:p>
          <a:p>
            <a:pPr lvl="1"/>
            <a:r>
              <a:rPr lang="en-US" dirty="0" smtClean="0"/>
              <a:t>Calculate </a:t>
            </a:r>
            <a:r>
              <a:rPr lang="en-US" dirty="0"/>
              <a:t>the number of molecules of DMSO in 2.53 </a:t>
            </a:r>
            <a:r>
              <a:rPr lang="en-US" dirty="0" err="1"/>
              <a:t>mol</a:t>
            </a:r>
            <a:r>
              <a:rPr lang="en-US" dirty="0"/>
              <a:t> of </a:t>
            </a:r>
            <a:r>
              <a:rPr lang="en-US" dirty="0" smtClean="0"/>
              <a:t>DMSO.</a:t>
            </a:r>
          </a:p>
          <a:p>
            <a:pPr lvl="1"/>
            <a:endParaRPr lang="en-US" dirty="0"/>
          </a:p>
          <a:p>
            <a:pPr lvl="1"/>
            <a:endParaRPr lang="en-US" dirty="0" smtClean="0"/>
          </a:p>
          <a:p>
            <a:pPr lvl="1"/>
            <a:endParaRPr lang="en-US" dirty="0" smtClean="0"/>
          </a:p>
          <a:p>
            <a:pPr lvl="1"/>
            <a:r>
              <a:rPr lang="en-US" dirty="0" smtClean="0"/>
              <a:t>Calculate </a:t>
            </a:r>
            <a:r>
              <a:rPr lang="en-US" dirty="0"/>
              <a:t>the number of atoms of hydrogen in 6 </a:t>
            </a:r>
            <a:r>
              <a:rPr lang="en-US" dirty="0" smtClean="0"/>
              <a:t>molecules </a:t>
            </a:r>
            <a:r>
              <a:rPr lang="en-US" dirty="0"/>
              <a:t>of DMSO.</a:t>
            </a:r>
            <a:endParaRPr lang="en-US" dirty="0"/>
          </a:p>
        </p:txBody>
      </p:sp>
    </p:spTree>
    <p:extLst>
      <p:ext uri="{BB962C8B-B14F-4D97-AF65-F5344CB8AC3E}">
        <p14:creationId xmlns:p14="http://schemas.microsoft.com/office/powerpoint/2010/main" val="3123818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Each energy sublevel relates to orbitals of different shape.</a:t>
            </a:r>
            <a:br>
              <a:rPr lang="en-US" alt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1815738" y="1424269"/>
            <a:ext cx="8869680" cy="5008349"/>
          </a:xfrm>
          <a:prstGeom prst="rect">
            <a:avLst/>
          </a:prstGeom>
        </p:spPr>
      </p:pic>
    </p:spTree>
    <p:extLst>
      <p:ext uri="{BB962C8B-B14F-4D97-AF65-F5344CB8AC3E}">
        <p14:creationId xmlns:p14="http://schemas.microsoft.com/office/powerpoint/2010/main" val="254242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1344"/>
          </a:xfrm>
        </p:spPr>
        <p:txBody>
          <a:bodyPr/>
          <a:lstStyle/>
          <a:p>
            <a:pPr algn="ctr"/>
            <a:r>
              <a:rPr lang="en-US" dirty="0"/>
              <a:t>Electronic Configuration</a:t>
            </a:r>
          </a:p>
        </p:txBody>
      </p:sp>
      <p:sp>
        <p:nvSpPr>
          <p:cNvPr id="5" name="Rectangle 4"/>
          <p:cNvSpPr/>
          <p:nvPr/>
        </p:nvSpPr>
        <p:spPr>
          <a:xfrm>
            <a:off x="230777" y="1502230"/>
            <a:ext cx="11730446" cy="5216813"/>
          </a:xfrm>
          <a:prstGeom prst="rect">
            <a:avLst/>
          </a:prstGeom>
        </p:spPr>
        <p:txBody>
          <a:bodyPr wrap="square">
            <a:spAutoFit/>
          </a:bodyPr>
          <a:lstStyle/>
          <a:p>
            <a:r>
              <a:rPr lang="en-US" altLang="en-US" sz="3200" dirty="0">
                <a:solidFill>
                  <a:srgbClr val="000000"/>
                </a:solidFill>
                <a:hlinkClick r:id="" action="ppaction://noaction">
                  <a:snd r:embed="rId2" name="electron_configuration.wav"/>
                </a:hlinkClick>
              </a:rPr>
              <a:t>electron configuration</a:t>
            </a:r>
            <a:r>
              <a:rPr lang="en-US" altLang="en-US" sz="3200" dirty="0">
                <a:solidFill>
                  <a:srgbClr val="000000"/>
                </a:solidFill>
              </a:rPr>
              <a:t>: </a:t>
            </a:r>
            <a:r>
              <a:rPr lang="en-US" altLang="en-US" sz="3200" dirty="0"/>
              <a:t>The arrangement of electrons in the atom </a:t>
            </a:r>
            <a:endParaRPr lang="en-US" sz="3200" dirty="0">
              <a:cs typeface="Times New Roman" pitchFamily="18" charset="0"/>
            </a:endParaRPr>
          </a:p>
          <a:p>
            <a:endParaRPr lang="en-US" sz="3200" dirty="0">
              <a:cs typeface="Times New Roman" pitchFamily="18" charset="0"/>
            </a:endParaRPr>
          </a:p>
          <a:p>
            <a:r>
              <a:rPr lang="en-US" sz="3200" dirty="0">
                <a:cs typeface="Times New Roman" pitchFamily="18" charset="0"/>
              </a:rPr>
              <a:t>Rules for filling orbitals</a:t>
            </a:r>
          </a:p>
          <a:p>
            <a:endParaRPr lang="en-US" sz="3200" dirty="0">
              <a:cs typeface="Times New Roman" pitchFamily="18" charset="0"/>
            </a:endParaRPr>
          </a:p>
          <a:p>
            <a:pPr>
              <a:spcAft>
                <a:spcPts val="1800"/>
              </a:spcAft>
            </a:pPr>
            <a:r>
              <a:rPr lang="en-US" sz="3200" dirty="0">
                <a:cs typeface="Times New Roman" pitchFamily="18" charset="0"/>
              </a:rPr>
              <a:t> 1.  Lowest energy orbitals are filled first (</a:t>
            </a:r>
            <a:r>
              <a:rPr lang="en-US" altLang="en-US" sz="3200" dirty="0">
                <a:hlinkClick r:id="" action="ppaction://noaction">
                  <a:snd r:embed="rId3" name="principle_quantum_number.wav"/>
                </a:hlinkClick>
              </a:rPr>
              <a:t>Principal quantum number</a:t>
            </a:r>
            <a:r>
              <a:rPr lang="en-US" altLang="en-US" sz="3200" dirty="0"/>
              <a:t>)</a:t>
            </a:r>
            <a:r>
              <a:rPr lang="en-US" sz="3200" dirty="0">
                <a:cs typeface="Times New Roman" pitchFamily="18" charset="0"/>
              </a:rPr>
              <a:t>.</a:t>
            </a:r>
          </a:p>
          <a:p>
            <a:pPr>
              <a:spcAft>
                <a:spcPts val="1800"/>
              </a:spcAft>
            </a:pPr>
            <a:r>
              <a:rPr lang="en-US" sz="3200" dirty="0">
                <a:cs typeface="Times New Roman" pitchFamily="18" charset="0"/>
              </a:rPr>
              <a:t> 2.  Only 2 electrons (of different spin) allowed in each orbital.</a:t>
            </a:r>
          </a:p>
          <a:p>
            <a:pPr>
              <a:spcAft>
                <a:spcPts val="1800"/>
              </a:spcAft>
            </a:pPr>
            <a:r>
              <a:rPr lang="en-US" sz="3200" dirty="0">
                <a:cs typeface="Times New Roman" pitchFamily="18" charset="0"/>
              </a:rPr>
              <a:t> 3.  When sublevels are filling, fill each orbital with 1 electron of same spin  and then pair openly </a:t>
            </a:r>
          </a:p>
          <a:p>
            <a:pPr>
              <a:spcAft>
                <a:spcPts val="1800"/>
              </a:spcAft>
            </a:pPr>
            <a:endParaRPr lang="en-US" sz="3200" dirty="0"/>
          </a:p>
        </p:txBody>
      </p:sp>
    </p:spTree>
    <p:extLst>
      <p:ext uri="{BB962C8B-B14F-4D97-AF65-F5344CB8AC3E}">
        <p14:creationId xmlns:p14="http://schemas.microsoft.com/office/powerpoint/2010/main" val="154177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10978"/>
          </a:xfrm>
        </p:spPr>
        <p:txBody>
          <a:bodyPr/>
          <a:lstStyle/>
          <a:p>
            <a:pPr algn="ctr"/>
            <a:r>
              <a:rPr lang="en-US" dirty="0"/>
              <a:t>Energy Level and Sublevel</a:t>
            </a:r>
          </a:p>
        </p:txBody>
      </p:sp>
      <p:pic>
        <p:nvPicPr>
          <p:cNvPr id="4" name="Content Placeholder 3" descr="FG05_021"/>
          <p:cNvPicPr>
            <a:picLocks noGrp="1" noChangeAspect="1" noChangeArrowheads="1"/>
          </p:cNvPicPr>
          <p:nvPr>
            <p:ph idx="1"/>
          </p:nvPr>
        </p:nvPicPr>
        <p:blipFill>
          <a:blip r:embed="rId2" cstate="print"/>
          <a:srcRect/>
          <a:stretch>
            <a:fillRect/>
          </a:stretch>
        </p:blipFill>
        <p:spPr bwMode="auto">
          <a:xfrm>
            <a:off x="7845970" y="3969761"/>
            <a:ext cx="5" cy="3"/>
          </a:xfrm>
          <a:prstGeom prst="rect">
            <a:avLst/>
          </a:prstGeom>
          <a:noFill/>
          <a:ln w="9525">
            <a:noFill/>
            <a:miter lim="800000"/>
            <a:headEnd/>
            <a:tailEnd/>
          </a:ln>
        </p:spPr>
      </p:pic>
      <p:pic>
        <p:nvPicPr>
          <p:cNvPr id="5" name="Picture 3" descr="FG05_021"/>
          <p:cNvPicPr>
            <a:picLocks noChangeAspect="1" noChangeArrowheads="1"/>
          </p:cNvPicPr>
          <p:nvPr/>
        </p:nvPicPr>
        <p:blipFill>
          <a:blip r:embed="rId2" cstate="print"/>
          <a:srcRect/>
          <a:stretch>
            <a:fillRect/>
          </a:stretch>
        </p:blipFill>
        <p:spPr bwMode="auto">
          <a:xfrm>
            <a:off x="1769406" y="1476104"/>
            <a:ext cx="7621587" cy="5081587"/>
          </a:xfrm>
          <a:prstGeom prst="rect">
            <a:avLst/>
          </a:prstGeom>
          <a:noFill/>
          <a:ln w="9525">
            <a:noFill/>
            <a:miter lim="800000"/>
            <a:headEnd/>
            <a:tailEnd/>
          </a:ln>
        </p:spPr>
      </p:pic>
    </p:spTree>
    <p:extLst>
      <p:ext uri="{BB962C8B-B14F-4D97-AF65-F5344CB8AC3E}">
        <p14:creationId xmlns:p14="http://schemas.microsoft.com/office/powerpoint/2010/main" val="166487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3595"/>
          </a:xfrm>
        </p:spPr>
        <p:txBody>
          <a:bodyPr/>
          <a:lstStyle/>
          <a:p>
            <a:pPr algn="ctr"/>
            <a:r>
              <a:rPr lang="en-US" b="1" dirty="0"/>
              <a:t>Orbital diagrams</a:t>
            </a:r>
            <a:endParaRPr lang="en-US" dirty="0"/>
          </a:p>
        </p:txBody>
      </p:sp>
      <p:sp>
        <p:nvSpPr>
          <p:cNvPr id="4" name="Text Box 4"/>
          <p:cNvSpPr txBox="1">
            <a:spLocks noGrp="1" noChangeArrowheads="1"/>
          </p:cNvSpPr>
          <p:nvPr>
            <p:ph idx="1"/>
          </p:nvPr>
        </p:nvSpPr>
        <p:spPr bwMode="auto">
          <a:xfrm>
            <a:off x="838200" y="1342299"/>
            <a:ext cx="10515600" cy="511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dirty="0"/>
              <a:t>Orbital diagrams</a:t>
            </a:r>
            <a:r>
              <a:rPr lang="en-US" dirty="0"/>
              <a:t> are pictorial descriptions of the electrons in an atom.</a:t>
            </a:r>
          </a:p>
          <a:p>
            <a:pPr eaLnBrk="1" hangingPunct="1"/>
            <a:endParaRPr lang="en-US" altLang="en-US" sz="1800" dirty="0">
              <a:hlinkClick r:id="" action="ppaction://noaction">
                <a:snd r:embed="rId2" name="pauli_exclusion_principle.wav"/>
              </a:hlinkClick>
            </a:endParaRPr>
          </a:p>
          <a:p>
            <a:pPr eaLnBrk="1" hangingPunct="1"/>
            <a:r>
              <a:rPr lang="en-US" altLang="en-US" dirty="0">
                <a:hlinkClick r:id="" action="ppaction://noaction">
                  <a:snd r:embed="rId2" name="pauli_exclusion_principle.wav"/>
                </a:hlinkClick>
              </a:rPr>
              <a:t>Pauli exclusion principle</a:t>
            </a:r>
            <a:r>
              <a:rPr lang="en-US" altLang="en-US" dirty="0"/>
              <a:t> states that a maximum of two electrons can occupy a single orbital, but only if the electrons have opposite spins.</a:t>
            </a:r>
          </a:p>
          <a:p>
            <a:pPr eaLnBrk="1" hangingPunct="1"/>
            <a:endParaRPr lang="en-US" altLang="en-US" sz="1800" dirty="0"/>
          </a:p>
          <a:p>
            <a:pPr eaLnBrk="1" hangingPunct="1"/>
            <a:r>
              <a:rPr lang="en-US" altLang="en-US" dirty="0">
                <a:hlinkClick r:id="" action="ppaction://noaction">
                  <a:snd r:embed="rId3" name="hunds_rule.wav"/>
                </a:hlinkClick>
              </a:rPr>
              <a:t>Hund’s rule</a:t>
            </a:r>
            <a:r>
              <a:rPr lang="en-US" altLang="en-US" i="1" dirty="0"/>
              <a:t> </a:t>
            </a:r>
            <a:r>
              <a:rPr lang="en-US" altLang="en-US" dirty="0"/>
              <a:t>states that single electrons with the same spin must occupy each equal-energy orbital before additional electrons with opposite spins can occupy the same energy level orbitals.</a:t>
            </a:r>
          </a:p>
          <a:p>
            <a:pPr eaLnBrk="1" hangingPunct="1"/>
            <a:endParaRPr lang="en-US" altLang="en-US" dirty="0"/>
          </a:p>
        </p:txBody>
      </p:sp>
    </p:spTree>
    <p:extLst>
      <p:ext uri="{BB962C8B-B14F-4D97-AF65-F5344CB8AC3E}">
        <p14:creationId xmlns:p14="http://schemas.microsoft.com/office/powerpoint/2010/main" val="174399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01551" y="736270"/>
            <a:ext cx="9701432" cy="5662762"/>
          </a:xfrm>
          <a:prstGeom prst="rect">
            <a:avLst/>
          </a:prstGeom>
        </p:spPr>
      </p:pic>
    </p:spTree>
    <p:extLst>
      <p:ext uri="{BB962C8B-B14F-4D97-AF65-F5344CB8AC3E}">
        <p14:creationId xmlns:p14="http://schemas.microsoft.com/office/powerpoint/2010/main" val="4014553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854</TotalTime>
  <Words>1523</Words>
  <Application>Microsoft Office PowerPoint</Application>
  <PresentationFormat>Widescreen</PresentationFormat>
  <Paragraphs>251</Paragraphs>
  <Slides>41</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2" baseType="lpstr">
      <vt:lpstr>MS PGothic</vt:lpstr>
      <vt:lpstr>Arial</vt:lpstr>
      <vt:lpstr>Calibri</vt:lpstr>
      <vt:lpstr>Calibri Light</vt:lpstr>
      <vt:lpstr>Placard Condensed</vt:lpstr>
      <vt:lpstr>Times</vt:lpstr>
      <vt:lpstr>Times New Roman</vt:lpstr>
      <vt:lpstr>Wingdings</vt:lpstr>
      <vt:lpstr>游ゴシック</vt:lpstr>
      <vt:lpstr>Office Theme</vt:lpstr>
      <vt:lpstr>StructureOLEServer.Document</vt:lpstr>
      <vt:lpstr>Chapter 3   Compounds—How Elements Combine</vt:lpstr>
      <vt:lpstr>Electron Arrangements</vt:lpstr>
      <vt:lpstr>Quantized Energy Levels</vt:lpstr>
      <vt:lpstr>Electron Energy Level</vt:lpstr>
      <vt:lpstr>Each energy sublevel relates to orbitals of different shape. </vt:lpstr>
      <vt:lpstr>Electronic Configuration</vt:lpstr>
      <vt:lpstr>Energy Level and Sublevel</vt:lpstr>
      <vt:lpstr>Orbital diagrams</vt:lpstr>
      <vt:lpstr>PowerPoint Presentation</vt:lpstr>
      <vt:lpstr>Practice</vt:lpstr>
      <vt:lpstr>Practice</vt:lpstr>
      <vt:lpstr>Shorthand Electron Configuratrion</vt:lpstr>
      <vt:lpstr>Practice</vt:lpstr>
      <vt:lpstr>Ions</vt:lpstr>
      <vt:lpstr>Electronic Configuration of the Ions</vt:lpstr>
      <vt:lpstr>Lewis Electron Dot Structures</vt:lpstr>
      <vt:lpstr>Practice</vt:lpstr>
      <vt:lpstr>Bonding</vt:lpstr>
      <vt:lpstr>Naming</vt:lpstr>
      <vt:lpstr>PowerPoint Presentation</vt:lpstr>
      <vt:lpstr>Show bonding in H2</vt:lpstr>
      <vt:lpstr>Terminology</vt:lpstr>
      <vt:lpstr>Rules for ionic compounds (cation+anion) </vt:lpstr>
      <vt:lpstr>Rules for ionic compounds (cation+anion)</vt:lpstr>
      <vt:lpstr>Cross Over Rule</vt:lpstr>
      <vt:lpstr>Polyatomic ions </vt:lpstr>
      <vt:lpstr>Rules for Covalent Compounds</vt:lpstr>
      <vt:lpstr>Practice</vt:lpstr>
      <vt:lpstr>Rules for drawing Lewis  covalent Structures   </vt:lpstr>
      <vt:lpstr>Electronegativity</vt:lpstr>
      <vt:lpstr>Determining the Central Atom</vt:lpstr>
      <vt:lpstr>PowerPoint Presentation</vt:lpstr>
      <vt:lpstr>Practice</vt:lpstr>
      <vt:lpstr>Polar Bonds</vt:lpstr>
      <vt:lpstr>PowerPoint Presentation</vt:lpstr>
      <vt:lpstr>PowerPoint Presentation</vt:lpstr>
      <vt:lpstr>Molecular Polarity</vt:lpstr>
      <vt:lpstr>Is the molecule polar or non-polar? </vt:lpstr>
      <vt:lpstr>Mole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Compounds—How Elements Combine</dc:title>
  <dc:creator>Martin Larter</dc:creator>
  <cp:lastModifiedBy>Martin Larter</cp:lastModifiedBy>
  <cp:revision>45</cp:revision>
  <dcterms:created xsi:type="dcterms:W3CDTF">2017-01-16T02:37:35Z</dcterms:created>
  <dcterms:modified xsi:type="dcterms:W3CDTF">2017-01-28T21:33:44Z</dcterms:modified>
</cp:coreProperties>
</file>